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68" r:id="rId3"/>
    <p:sldId id="262" r:id="rId4"/>
    <p:sldId id="257" r:id="rId5"/>
    <p:sldId id="261" r:id="rId6"/>
    <p:sldId id="260" r:id="rId7"/>
    <p:sldId id="263" r:id="rId8"/>
    <p:sldId id="270" r:id="rId9"/>
    <p:sldId id="269" r:id="rId10"/>
    <p:sldId id="259" r:id="rId11"/>
    <p:sldId id="266" r:id="rId12"/>
    <p:sldId id="258" r:id="rId13"/>
    <p:sldId id="264" r:id="rId14"/>
    <p:sldId id="267" r:id="rId15"/>
    <p:sldId id="265"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8" autoAdjust="0"/>
    <p:restoredTop sz="94660"/>
  </p:normalViewPr>
  <p:slideViewPr>
    <p:cSldViewPr snapToGrid="0">
      <p:cViewPr varScale="1">
        <p:scale>
          <a:sx n="115" d="100"/>
          <a:sy n="115" d="100"/>
        </p:scale>
        <p:origin x="3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C41396-14B1-4471-9E10-F319A6914374}" type="datetimeFigureOut">
              <a:rPr lang="en-US" smtClean="0"/>
              <a:t>3/10/2020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8EFB53-5423-4B17-BECB-35304D22761F}" type="slidenum">
              <a:rPr lang="en-US" smtClean="0"/>
              <a:t>‹#›</a:t>
            </a:fld>
            <a:endParaRPr lang="en-US"/>
          </a:p>
        </p:txBody>
      </p:sp>
    </p:spTree>
    <p:extLst>
      <p:ext uri="{BB962C8B-B14F-4D97-AF65-F5344CB8AC3E}">
        <p14:creationId xmlns:p14="http://schemas.microsoft.com/office/powerpoint/2010/main" val="3675111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Thomas</a:t>
            </a:r>
            <a:r>
              <a:rPr lang="en-US" baseline="0"/>
              <a:t> Walker </a:t>
            </a:r>
            <a:r>
              <a:rPr lang="en-US"/>
              <a:t>HS</a:t>
            </a:r>
          </a:p>
          <a:p>
            <a:r>
              <a:rPr lang="en-US"/>
              <a:t>Grundy HS</a:t>
            </a:r>
          </a:p>
          <a:p>
            <a:r>
              <a:rPr lang="en-US"/>
              <a:t>Cherokee HS</a:t>
            </a:r>
          </a:p>
          <a:p>
            <a:r>
              <a:rPr lang="en-US"/>
              <a:t>Science Hill HS</a:t>
            </a:r>
          </a:p>
          <a:p>
            <a:r>
              <a:rPr lang="en-US"/>
              <a:t>Tennessee</a:t>
            </a:r>
            <a:r>
              <a:rPr lang="en-US" baseline="0"/>
              <a:t> HS</a:t>
            </a:r>
          </a:p>
          <a:p>
            <a:r>
              <a:rPr lang="en-US"/>
              <a:t>Middlesboro HS</a:t>
            </a:r>
          </a:p>
          <a:p>
            <a:r>
              <a:rPr lang="en-US"/>
              <a:t>Greeneville HS</a:t>
            </a:r>
          </a:p>
          <a:p>
            <a:r>
              <a:rPr lang="en-US"/>
              <a:t>Harlan Co.</a:t>
            </a:r>
            <a:r>
              <a:rPr lang="en-US" baseline="0"/>
              <a:t> HS</a:t>
            </a:r>
          </a:p>
          <a:p>
            <a:r>
              <a:rPr lang="en-US"/>
              <a:t>Whitley Co. HS</a:t>
            </a:r>
          </a:p>
          <a:p>
            <a:r>
              <a:rPr lang="en-US"/>
              <a:t>Corbin HS</a:t>
            </a:r>
          </a:p>
        </p:txBody>
      </p:sp>
      <p:sp>
        <p:nvSpPr>
          <p:cNvPr id="4" name="Slide Number Placeholder 3"/>
          <p:cNvSpPr>
            <a:spLocks noGrp="1"/>
          </p:cNvSpPr>
          <p:nvPr>
            <p:ph type="sldNum" sz="quarter" idx="10"/>
          </p:nvPr>
        </p:nvSpPr>
        <p:spPr/>
        <p:txBody>
          <a:bodyPr/>
          <a:lstStyle/>
          <a:p>
            <a:fld id="{863E60D2-C70A-4059-BEAD-32E37B2FBDFF}" type="slidenum">
              <a:rPr lang="en-US" smtClean="0"/>
              <a:pPr/>
              <a:t>8</a:t>
            </a:fld>
            <a:endParaRPr lang="en-US"/>
          </a:p>
        </p:txBody>
      </p:sp>
    </p:spTree>
    <p:extLst>
      <p:ext uri="{BB962C8B-B14F-4D97-AF65-F5344CB8AC3E}">
        <p14:creationId xmlns:p14="http://schemas.microsoft.com/office/powerpoint/2010/main" val="3570066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 Survival Skills competition will be a round robin event. A unit will start at one of the 3 sites and rotate from one site to the other. Points will be given for accomplishing tasks at each site. The</a:t>
            </a:r>
            <a:r>
              <a:rPr lang="en-US" baseline="0"/>
              <a:t> competition will </a:t>
            </a:r>
            <a:r>
              <a:rPr lang="en-US"/>
              <a:t>include the following:</a:t>
            </a:r>
          </a:p>
          <a:p>
            <a:r>
              <a:rPr lang="en-US"/>
              <a:t>Site 1. Build a Fire</a:t>
            </a:r>
            <a:r>
              <a:rPr lang="en-US" baseline="0"/>
              <a:t>.</a:t>
            </a:r>
          </a:p>
          <a:p>
            <a:r>
              <a:rPr lang="en-US" baseline="0"/>
              <a:t>Site 2. Splint a Broken Bone and Apply a pressure bandage</a:t>
            </a:r>
          </a:p>
          <a:p>
            <a:r>
              <a:rPr lang="en-US" baseline="0"/>
              <a:t>Site 3. Build a poncho shelter</a:t>
            </a:r>
          </a:p>
          <a:p>
            <a:endParaRPr lang="en-US" baseline="0"/>
          </a:p>
          <a:p>
            <a:r>
              <a:rPr lang="en-US" baseline="0"/>
              <a:t>NOTE: Points will be given for completing each event based on a checklist. Each unit (2 schools) will start at a different location. Each school can enter one 3 person team.  Penalties will be assessed for failure to complete the site task within the time allotted. Score sheets will be carried by the team from site to site. </a:t>
            </a:r>
          </a:p>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fld id="{863E60D2-C70A-4059-BEAD-32E37B2FBDFF}" type="slidenum">
              <a:rPr lang="en-US" smtClean="0"/>
              <a:pPr/>
              <a:t>9</a:t>
            </a:fld>
            <a:endParaRPr lang="en-US"/>
          </a:p>
        </p:txBody>
      </p:sp>
    </p:spTree>
    <p:extLst>
      <p:ext uri="{BB962C8B-B14F-4D97-AF65-F5344CB8AC3E}">
        <p14:creationId xmlns:p14="http://schemas.microsoft.com/office/powerpoint/2010/main" val="2128633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3/10/2020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7056DD6-E047-4692-A3E7-357F774E2F71}" type="datetimeFigureOut">
              <a:rPr lang="en-US" smtClean="0"/>
              <a:pPr>
                <a:defRPr/>
              </a:pPr>
              <a:t>3/10/2020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0A1AF0-431A-4943-AAB8-6B4A95093B9D}" type="slidenum">
              <a:rPr lang="en-US" smtClean="0"/>
              <a:pPr>
                <a:defRPr/>
              </a:pPr>
              <a:t>‹#›</a:t>
            </a:fld>
            <a:endParaRPr lang="en-US"/>
          </a:p>
        </p:txBody>
      </p:sp>
    </p:spTree>
    <p:extLst>
      <p:ext uri="{BB962C8B-B14F-4D97-AF65-F5344CB8AC3E}">
        <p14:creationId xmlns:p14="http://schemas.microsoft.com/office/powerpoint/2010/main" val="49470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3/10/2020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3/10/2020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3/10/2020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JCLC </a:t>
            </a:r>
            <a:r>
              <a:rPr lang="en-US" dirty="0" smtClean="0"/>
              <a:t>2020</a:t>
            </a:r>
            <a:endParaRPr lang="en-US" dirty="0"/>
          </a:p>
        </p:txBody>
      </p:sp>
      <p:sp>
        <p:nvSpPr>
          <p:cNvPr id="3" name="Subtitle 2"/>
          <p:cNvSpPr>
            <a:spLocks noGrp="1"/>
          </p:cNvSpPr>
          <p:nvPr>
            <p:ph type="subTitle" idx="1"/>
          </p:nvPr>
        </p:nvSpPr>
        <p:spPr/>
        <p:txBody>
          <a:bodyPr/>
          <a:lstStyle/>
          <a:p>
            <a:pPr algn="ctr"/>
            <a:r>
              <a:rPr lang="en-US" dirty="0" smtClean="0">
                <a:solidFill>
                  <a:srgbClr val="FFC000"/>
                </a:solidFill>
              </a:rPr>
              <a:t>31 May- 5 June</a:t>
            </a:r>
            <a:endParaRPr lang="en-US" dirty="0">
              <a:solidFill>
                <a:srgbClr val="FFC000"/>
              </a:solidFill>
            </a:endParaRPr>
          </a:p>
        </p:txBody>
      </p:sp>
    </p:spTree>
    <p:extLst>
      <p:ext uri="{BB962C8B-B14F-4D97-AF65-F5344CB8AC3E}">
        <p14:creationId xmlns:p14="http://schemas.microsoft.com/office/powerpoint/2010/main" val="1955343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B6DCAC27-FB4D-AD4B-A001-8175EE1AADD5}"/>
              </a:ext>
            </a:extLst>
          </p:cNvPr>
          <p:cNvGrpSpPr/>
          <p:nvPr/>
        </p:nvGrpSpPr>
        <p:grpSpPr>
          <a:xfrm>
            <a:off x="0" y="0"/>
            <a:ext cx="11937304" cy="6858000"/>
            <a:chOff x="20434" y="152400"/>
            <a:chExt cx="9250777" cy="6858000"/>
          </a:xfrm>
        </p:grpSpPr>
        <p:pic>
          <p:nvPicPr>
            <p:cNvPr id="2" name="Picture 1">
              <a:extLst>
                <a:ext uri="{FF2B5EF4-FFF2-40B4-BE49-F238E27FC236}">
                  <a16:creationId xmlns:a16="http://schemas.microsoft.com/office/drawing/2014/main" id="{7BFDB6C5-05D1-3940-A719-E216F9390A3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434" y="152400"/>
              <a:ext cx="9250777" cy="6858000"/>
            </a:xfrm>
            <a:prstGeom prst="rect">
              <a:avLst/>
            </a:prstGeom>
            <a:noFill/>
            <a:ln>
              <a:noFill/>
            </a:ln>
          </p:spPr>
        </p:pic>
        <p:sp>
          <p:nvSpPr>
            <p:cNvPr id="4" name="TextBox 3">
              <a:extLst>
                <a:ext uri="{FF2B5EF4-FFF2-40B4-BE49-F238E27FC236}">
                  <a16:creationId xmlns:a16="http://schemas.microsoft.com/office/drawing/2014/main" id="{4AFF15F9-7377-D646-85B1-DDD6EDE04B96}"/>
                </a:ext>
              </a:extLst>
            </p:cNvPr>
            <p:cNvSpPr txBox="1"/>
            <p:nvPr/>
          </p:nvSpPr>
          <p:spPr>
            <a:xfrm>
              <a:off x="2332659" y="3429000"/>
              <a:ext cx="383438" cy="307777"/>
            </a:xfrm>
            <a:prstGeom prst="rect">
              <a:avLst/>
            </a:prstGeom>
            <a:noFill/>
          </p:spPr>
          <p:txBody>
            <a:bodyPr wrap="none" rtlCol="0">
              <a:spAutoFit/>
            </a:bodyPr>
            <a:lstStyle/>
            <a:p>
              <a:r>
                <a:rPr lang="en-US" sz="1400" dirty="0"/>
                <a:t>48</a:t>
              </a:r>
            </a:p>
          </p:txBody>
        </p:sp>
        <p:sp>
          <p:nvSpPr>
            <p:cNvPr id="5" name="TextBox 4">
              <a:extLst>
                <a:ext uri="{FF2B5EF4-FFF2-40B4-BE49-F238E27FC236}">
                  <a16:creationId xmlns:a16="http://schemas.microsoft.com/office/drawing/2014/main" id="{303E02DE-9B53-8E41-B0C5-9FEFBA899165}"/>
                </a:ext>
              </a:extLst>
            </p:cNvPr>
            <p:cNvSpPr txBox="1"/>
            <p:nvPr/>
          </p:nvSpPr>
          <p:spPr>
            <a:xfrm>
              <a:off x="2997479" y="3010267"/>
              <a:ext cx="383438" cy="307777"/>
            </a:xfrm>
            <a:prstGeom prst="rect">
              <a:avLst/>
            </a:prstGeom>
            <a:noFill/>
          </p:spPr>
          <p:txBody>
            <a:bodyPr wrap="none" rtlCol="0">
              <a:spAutoFit/>
            </a:bodyPr>
            <a:lstStyle/>
            <a:p>
              <a:r>
                <a:rPr lang="en-US" sz="1400" dirty="0"/>
                <a:t>32</a:t>
              </a:r>
            </a:p>
          </p:txBody>
        </p:sp>
        <p:sp>
          <p:nvSpPr>
            <p:cNvPr id="6" name="TextBox 5">
              <a:extLst>
                <a:ext uri="{FF2B5EF4-FFF2-40B4-BE49-F238E27FC236}">
                  <a16:creationId xmlns:a16="http://schemas.microsoft.com/office/drawing/2014/main" id="{FA8D655D-3A07-9A46-B67E-CC51B50C8BB7}"/>
                </a:ext>
              </a:extLst>
            </p:cNvPr>
            <p:cNvSpPr txBox="1"/>
            <p:nvPr/>
          </p:nvSpPr>
          <p:spPr>
            <a:xfrm>
              <a:off x="3616305" y="2247973"/>
              <a:ext cx="383438" cy="307777"/>
            </a:xfrm>
            <a:prstGeom prst="rect">
              <a:avLst/>
            </a:prstGeom>
            <a:noFill/>
          </p:spPr>
          <p:txBody>
            <a:bodyPr wrap="none" rtlCol="0">
              <a:spAutoFit/>
            </a:bodyPr>
            <a:lstStyle/>
            <a:p>
              <a:r>
                <a:rPr lang="en-US" sz="1400" dirty="0"/>
                <a:t>32</a:t>
              </a:r>
            </a:p>
          </p:txBody>
        </p:sp>
        <p:sp>
          <p:nvSpPr>
            <p:cNvPr id="7" name="TextBox 6">
              <a:extLst>
                <a:ext uri="{FF2B5EF4-FFF2-40B4-BE49-F238E27FC236}">
                  <a16:creationId xmlns:a16="http://schemas.microsoft.com/office/drawing/2014/main" id="{CC341D5B-5576-D843-8E02-0ECD0282B6A3}"/>
                </a:ext>
              </a:extLst>
            </p:cNvPr>
            <p:cNvSpPr txBox="1"/>
            <p:nvPr/>
          </p:nvSpPr>
          <p:spPr>
            <a:xfrm>
              <a:off x="4350034" y="5153354"/>
              <a:ext cx="383438" cy="307777"/>
            </a:xfrm>
            <a:prstGeom prst="rect">
              <a:avLst/>
            </a:prstGeom>
            <a:noFill/>
          </p:spPr>
          <p:txBody>
            <a:bodyPr wrap="none" rtlCol="0">
              <a:spAutoFit/>
            </a:bodyPr>
            <a:lstStyle/>
            <a:p>
              <a:r>
                <a:rPr lang="en-US" sz="1400" dirty="0"/>
                <a:t>32</a:t>
              </a:r>
            </a:p>
          </p:txBody>
        </p:sp>
        <p:sp>
          <p:nvSpPr>
            <p:cNvPr id="8" name="TextBox 7">
              <a:extLst>
                <a:ext uri="{FF2B5EF4-FFF2-40B4-BE49-F238E27FC236}">
                  <a16:creationId xmlns:a16="http://schemas.microsoft.com/office/drawing/2014/main" id="{C921ED02-4980-BD47-A086-999A02848792}"/>
                </a:ext>
              </a:extLst>
            </p:cNvPr>
            <p:cNvSpPr txBox="1"/>
            <p:nvPr/>
          </p:nvSpPr>
          <p:spPr>
            <a:xfrm>
              <a:off x="3438625" y="5667664"/>
              <a:ext cx="383438" cy="307777"/>
            </a:xfrm>
            <a:prstGeom prst="rect">
              <a:avLst/>
            </a:prstGeom>
            <a:noFill/>
          </p:spPr>
          <p:txBody>
            <a:bodyPr wrap="none" rtlCol="0">
              <a:spAutoFit/>
            </a:bodyPr>
            <a:lstStyle/>
            <a:p>
              <a:r>
                <a:rPr lang="en-US" sz="1400" dirty="0"/>
                <a:t>32</a:t>
              </a:r>
            </a:p>
          </p:txBody>
        </p:sp>
        <p:sp>
          <p:nvSpPr>
            <p:cNvPr id="9" name="TextBox 8">
              <a:extLst>
                <a:ext uri="{FF2B5EF4-FFF2-40B4-BE49-F238E27FC236}">
                  <a16:creationId xmlns:a16="http://schemas.microsoft.com/office/drawing/2014/main" id="{015D732E-A828-1F48-BA60-C4ED4300E80C}"/>
                </a:ext>
              </a:extLst>
            </p:cNvPr>
            <p:cNvSpPr txBox="1"/>
            <p:nvPr/>
          </p:nvSpPr>
          <p:spPr>
            <a:xfrm>
              <a:off x="5650111" y="3507611"/>
              <a:ext cx="383438" cy="307777"/>
            </a:xfrm>
            <a:prstGeom prst="rect">
              <a:avLst/>
            </a:prstGeom>
            <a:noFill/>
          </p:spPr>
          <p:txBody>
            <a:bodyPr wrap="none" rtlCol="0">
              <a:spAutoFit/>
            </a:bodyPr>
            <a:lstStyle/>
            <a:p>
              <a:r>
                <a:rPr lang="en-US" sz="1400" dirty="0"/>
                <a:t>64</a:t>
              </a:r>
            </a:p>
          </p:txBody>
        </p:sp>
        <p:sp>
          <p:nvSpPr>
            <p:cNvPr id="10" name="TextBox 9">
              <a:extLst>
                <a:ext uri="{FF2B5EF4-FFF2-40B4-BE49-F238E27FC236}">
                  <a16:creationId xmlns:a16="http://schemas.microsoft.com/office/drawing/2014/main" id="{538D0B04-B1B0-1443-ABCD-8A895A56E55F}"/>
                </a:ext>
              </a:extLst>
            </p:cNvPr>
            <p:cNvSpPr txBox="1"/>
            <p:nvPr/>
          </p:nvSpPr>
          <p:spPr>
            <a:xfrm>
              <a:off x="6159071" y="4267200"/>
              <a:ext cx="360612" cy="307777"/>
            </a:xfrm>
            <a:prstGeom prst="rect">
              <a:avLst/>
            </a:prstGeom>
            <a:noFill/>
          </p:spPr>
          <p:txBody>
            <a:bodyPr wrap="none" rtlCol="0">
              <a:spAutoFit/>
            </a:bodyPr>
            <a:lstStyle/>
            <a:p>
              <a:r>
                <a:rPr lang="en-US" sz="1400" dirty="0"/>
                <a:t>24</a:t>
              </a:r>
            </a:p>
          </p:txBody>
        </p:sp>
        <p:sp>
          <p:nvSpPr>
            <p:cNvPr id="11" name="TextBox 10">
              <a:extLst>
                <a:ext uri="{FF2B5EF4-FFF2-40B4-BE49-F238E27FC236}">
                  <a16:creationId xmlns:a16="http://schemas.microsoft.com/office/drawing/2014/main" id="{78678117-6967-9A44-BD9E-155910D16083}"/>
                </a:ext>
              </a:extLst>
            </p:cNvPr>
            <p:cNvSpPr txBox="1"/>
            <p:nvPr/>
          </p:nvSpPr>
          <p:spPr>
            <a:xfrm>
              <a:off x="4003885" y="918875"/>
              <a:ext cx="383438" cy="307777"/>
            </a:xfrm>
            <a:prstGeom prst="rect">
              <a:avLst/>
            </a:prstGeom>
            <a:noFill/>
          </p:spPr>
          <p:txBody>
            <a:bodyPr wrap="none" rtlCol="0">
              <a:spAutoFit/>
            </a:bodyPr>
            <a:lstStyle/>
            <a:p>
              <a:r>
                <a:rPr lang="en-US" sz="1400" dirty="0"/>
                <a:t>56</a:t>
              </a:r>
            </a:p>
          </p:txBody>
        </p:sp>
        <p:sp>
          <p:nvSpPr>
            <p:cNvPr id="12" name="TextBox 11">
              <a:extLst>
                <a:ext uri="{FF2B5EF4-FFF2-40B4-BE49-F238E27FC236}">
                  <a16:creationId xmlns:a16="http://schemas.microsoft.com/office/drawing/2014/main" id="{85AC03E0-60A6-5C47-A788-4533F3792D33}"/>
                </a:ext>
              </a:extLst>
            </p:cNvPr>
            <p:cNvSpPr txBox="1"/>
            <p:nvPr/>
          </p:nvSpPr>
          <p:spPr>
            <a:xfrm>
              <a:off x="3659198" y="1455115"/>
              <a:ext cx="360612" cy="307777"/>
            </a:xfrm>
            <a:prstGeom prst="rect">
              <a:avLst/>
            </a:prstGeom>
            <a:noFill/>
          </p:spPr>
          <p:txBody>
            <a:bodyPr wrap="none" rtlCol="0">
              <a:spAutoFit/>
            </a:bodyPr>
            <a:lstStyle/>
            <a:p>
              <a:r>
                <a:rPr lang="en-US" sz="1400" dirty="0"/>
                <a:t>24</a:t>
              </a:r>
            </a:p>
          </p:txBody>
        </p:sp>
        <p:sp>
          <p:nvSpPr>
            <p:cNvPr id="13" name="TextBox 12">
              <a:extLst>
                <a:ext uri="{FF2B5EF4-FFF2-40B4-BE49-F238E27FC236}">
                  <a16:creationId xmlns:a16="http://schemas.microsoft.com/office/drawing/2014/main" id="{52667C22-2CE8-6943-A3E1-DDB041D180DF}"/>
                </a:ext>
              </a:extLst>
            </p:cNvPr>
            <p:cNvSpPr txBox="1"/>
            <p:nvPr/>
          </p:nvSpPr>
          <p:spPr>
            <a:xfrm>
              <a:off x="2918918" y="5287863"/>
              <a:ext cx="383438" cy="307777"/>
            </a:xfrm>
            <a:prstGeom prst="rect">
              <a:avLst/>
            </a:prstGeom>
            <a:noFill/>
          </p:spPr>
          <p:txBody>
            <a:bodyPr wrap="none" rtlCol="0">
              <a:spAutoFit/>
            </a:bodyPr>
            <a:lstStyle/>
            <a:p>
              <a:r>
                <a:rPr lang="en-US" sz="1400" dirty="0"/>
                <a:t>32</a:t>
              </a:r>
            </a:p>
          </p:txBody>
        </p:sp>
        <p:sp>
          <p:nvSpPr>
            <p:cNvPr id="14" name="TextBox 13">
              <a:extLst>
                <a:ext uri="{FF2B5EF4-FFF2-40B4-BE49-F238E27FC236}">
                  <a16:creationId xmlns:a16="http://schemas.microsoft.com/office/drawing/2014/main" id="{F3A0CA11-6A53-C44C-AADC-DFB4A77DBDC9}"/>
                </a:ext>
              </a:extLst>
            </p:cNvPr>
            <p:cNvSpPr txBox="1"/>
            <p:nvPr/>
          </p:nvSpPr>
          <p:spPr>
            <a:xfrm>
              <a:off x="4243614" y="2761838"/>
              <a:ext cx="383438" cy="307777"/>
            </a:xfrm>
            <a:prstGeom prst="rect">
              <a:avLst/>
            </a:prstGeom>
            <a:noFill/>
          </p:spPr>
          <p:txBody>
            <a:bodyPr wrap="none" rtlCol="0">
              <a:spAutoFit/>
            </a:bodyPr>
            <a:lstStyle/>
            <a:p>
              <a:r>
                <a:rPr lang="en-US" sz="1400" dirty="0"/>
                <a:t>32</a:t>
              </a:r>
            </a:p>
          </p:txBody>
        </p:sp>
        <p:sp>
          <p:nvSpPr>
            <p:cNvPr id="15" name="TextBox 14">
              <a:extLst>
                <a:ext uri="{FF2B5EF4-FFF2-40B4-BE49-F238E27FC236}">
                  <a16:creationId xmlns:a16="http://schemas.microsoft.com/office/drawing/2014/main" id="{F87AF918-A833-024B-A5A5-BE1B0CA3F242}"/>
                </a:ext>
              </a:extLst>
            </p:cNvPr>
            <p:cNvSpPr txBox="1"/>
            <p:nvPr/>
          </p:nvSpPr>
          <p:spPr>
            <a:xfrm>
              <a:off x="5348032" y="3729201"/>
              <a:ext cx="1169811" cy="261610"/>
            </a:xfrm>
            <a:prstGeom prst="rect">
              <a:avLst/>
            </a:prstGeom>
            <a:noFill/>
          </p:spPr>
          <p:txBody>
            <a:bodyPr wrap="square" rtlCol="0">
              <a:spAutoFit/>
            </a:bodyPr>
            <a:lstStyle/>
            <a:p>
              <a:r>
                <a:rPr lang="en-US" sz="1050" dirty="0"/>
                <a:t>TW &amp; Cherokee</a:t>
              </a:r>
            </a:p>
          </p:txBody>
        </p:sp>
        <p:sp>
          <p:nvSpPr>
            <p:cNvPr id="17" name="TextBox 16">
              <a:extLst>
                <a:ext uri="{FF2B5EF4-FFF2-40B4-BE49-F238E27FC236}">
                  <a16:creationId xmlns:a16="http://schemas.microsoft.com/office/drawing/2014/main" id="{AE555378-3DEE-B148-B465-071F75106A07}"/>
                </a:ext>
              </a:extLst>
            </p:cNvPr>
            <p:cNvSpPr txBox="1"/>
            <p:nvPr/>
          </p:nvSpPr>
          <p:spPr>
            <a:xfrm>
              <a:off x="6096751" y="4505727"/>
              <a:ext cx="593012" cy="261610"/>
            </a:xfrm>
            <a:prstGeom prst="rect">
              <a:avLst/>
            </a:prstGeom>
            <a:noFill/>
          </p:spPr>
          <p:txBody>
            <a:bodyPr wrap="square" rtlCol="0">
              <a:spAutoFit/>
            </a:bodyPr>
            <a:lstStyle/>
            <a:p>
              <a:r>
                <a:rPr lang="en-US" sz="1050" dirty="0"/>
                <a:t>Corbin</a:t>
              </a:r>
            </a:p>
          </p:txBody>
        </p:sp>
        <p:sp>
          <p:nvSpPr>
            <p:cNvPr id="18" name="TextBox 17">
              <a:extLst>
                <a:ext uri="{FF2B5EF4-FFF2-40B4-BE49-F238E27FC236}">
                  <a16:creationId xmlns:a16="http://schemas.microsoft.com/office/drawing/2014/main" id="{131AC798-0C53-6E4C-94FB-0EC680E6CAB9}"/>
                </a:ext>
              </a:extLst>
            </p:cNvPr>
            <p:cNvSpPr txBox="1"/>
            <p:nvPr/>
          </p:nvSpPr>
          <p:spPr>
            <a:xfrm>
              <a:off x="3693118" y="1081451"/>
              <a:ext cx="1169811" cy="261610"/>
            </a:xfrm>
            <a:prstGeom prst="rect">
              <a:avLst/>
            </a:prstGeom>
            <a:noFill/>
          </p:spPr>
          <p:txBody>
            <a:bodyPr wrap="square" rtlCol="0">
              <a:spAutoFit/>
            </a:bodyPr>
            <a:lstStyle/>
            <a:p>
              <a:r>
                <a:rPr lang="en-US" sz="1050" dirty="0"/>
                <a:t>Knox &amp; Harlan</a:t>
              </a:r>
            </a:p>
          </p:txBody>
        </p:sp>
        <p:sp>
          <p:nvSpPr>
            <p:cNvPr id="19" name="TextBox 18">
              <a:extLst>
                <a:ext uri="{FF2B5EF4-FFF2-40B4-BE49-F238E27FC236}">
                  <a16:creationId xmlns:a16="http://schemas.microsoft.com/office/drawing/2014/main" id="{9559321D-637A-314E-99B5-58CCFCC24A91}"/>
                </a:ext>
              </a:extLst>
            </p:cNvPr>
            <p:cNvSpPr txBox="1"/>
            <p:nvPr/>
          </p:nvSpPr>
          <p:spPr>
            <a:xfrm>
              <a:off x="3587386" y="1679224"/>
              <a:ext cx="690638" cy="261610"/>
            </a:xfrm>
            <a:prstGeom prst="rect">
              <a:avLst/>
            </a:prstGeom>
            <a:noFill/>
          </p:spPr>
          <p:txBody>
            <a:bodyPr wrap="square" rtlCol="0">
              <a:spAutoFit/>
            </a:bodyPr>
            <a:lstStyle/>
            <a:p>
              <a:r>
                <a:rPr lang="en-US" sz="1050" dirty="0"/>
                <a:t>Grundy</a:t>
              </a:r>
            </a:p>
          </p:txBody>
        </p:sp>
        <p:sp>
          <p:nvSpPr>
            <p:cNvPr id="20" name="TextBox 19">
              <a:extLst>
                <a:ext uri="{FF2B5EF4-FFF2-40B4-BE49-F238E27FC236}">
                  <a16:creationId xmlns:a16="http://schemas.microsoft.com/office/drawing/2014/main" id="{5564D731-28E8-6E44-B192-6FB79CFC88C9}"/>
                </a:ext>
              </a:extLst>
            </p:cNvPr>
            <p:cNvSpPr txBox="1"/>
            <p:nvPr/>
          </p:nvSpPr>
          <p:spPr>
            <a:xfrm>
              <a:off x="3589740" y="2486500"/>
              <a:ext cx="538706" cy="261610"/>
            </a:xfrm>
            <a:prstGeom prst="rect">
              <a:avLst/>
            </a:prstGeom>
            <a:noFill/>
          </p:spPr>
          <p:txBody>
            <a:bodyPr wrap="square" rtlCol="0">
              <a:spAutoFit/>
            </a:bodyPr>
            <a:lstStyle/>
            <a:p>
              <a:r>
                <a:rPr lang="en-US" sz="1050" dirty="0"/>
                <a:t>SWP</a:t>
              </a:r>
            </a:p>
          </p:txBody>
        </p:sp>
        <p:sp>
          <p:nvSpPr>
            <p:cNvPr id="21" name="TextBox 20">
              <a:extLst>
                <a:ext uri="{FF2B5EF4-FFF2-40B4-BE49-F238E27FC236}">
                  <a16:creationId xmlns:a16="http://schemas.microsoft.com/office/drawing/2014/main" id="{D824F03C-3C18-5B41-BC53-3D9ABEB740ED}"/>
                </a:ext>
              </a:extLst>
            </p:cNvPr>
            <p:cNvSpPr txBox="1"/>
            <p:nvPr/>
          </p:nvSpPr>
          <p:spPr>
            <a:xfrm>
              <a:off x="4278023" y="5340498"/>
              <a:ext cx="658772" cy="261610"/>
            </a:xfrm>
            <a:prstGeom prst="rect">
              <a:avLst/>
            </a:prstGeom>
            <a:noFill/>
          </p:spPr>
          <p:txBody>
            <a:bodyPr wrap="square" rtlCol="0">
              <a:spAutoFit/>
            </a:bodyPr>
            <a:lstStyle/>
            <a:p>
              <a:r>
                <a:rPr lang="en-US" sz="1050" dirty="0" smtClean="0"/>
                <a:t>Science Hill</a:t>
              </a:r>
              <a:endParaRPr lang="en-US" sz="1050" dirty="0"/>
            </a:p>
          </p:txBody>
        </p:sp>
        <p:sp>
          <p:nvSpPr>
            <p:cNvPr id="22" name="TextBox 21">
              <a:extLst>
                <a:ext uri="{FF2B5EF4-FFF2-40B4-BE49-F238E27FC236}">
                  <a16:creationId xmlns:a16="http://schemas.microsoft.com/office/drawing/2014/main" id="{92CC750E-2790-A54B-B9A0-F316FDE9D516}"/>
                </a:ext>
              </a:extLst>
            </p:cNvPr>
            <p:cNvSpPr txBox="1"/>
            <p:nvPr/>
          </p:nvSpPr>
          <p:spPr>
            <a:xfrm>
              <a:off x="2019387" y="3636926"/>
              <a:ext cx="1169811" cy="261610"/>
            </a:xfrm>
            <a:prstGeom prst="rect">
              <a:avLst/>
            </a:prstGeom>
            <a:noFill/>
          </p:spPr>
          <p:txBody>
            <a:bodyPr wrap="square" rtlCol="0">
              <a:spAutoFit/>
            </a:bodyPr>
            <a:lstStyle/>
            <a:p>
              <a:r>
                <a:rPr lang="en-US" sz="1050" dirty="0"/>
                <a:t>Jefferson Co.</a:t>
              </a:r>
            </a:p>
          </p:txBody>
        </p:sp>
        <p:sp>
          <p:nvSpPr>
            <p:cNvPr id="23" name="TextBox 22">
              <a:extLst>
                <a:ext uri="{FF2B5EF4-FFF2-40B4-BE49-F238E27FC236}">
                  <a16:creationId xmlns:a16="http://schemas.microsoft.com/office/drawing/2014/main" id="{6A46C22D-3502-2A46-AE9A-DBD472C2EDBD}"/>
                </a:ext>
              </a:extLst>
            </p:cNvPr>
            <p:cNvSpPr txBox="1"/>
            <p:nvPr/>
          </p:nvSpPr>
          <p:spPr>
            <a:xfrm>
              <a:off x="3344822" y="5864688"/>
              <a:ext cx="628751" cy="261610"/>
            </a:xfrm>
            <a:prstGeom prst="rect">
              <a:avLst/>
            </a:prstGeom>
            <a:noFill/>
          </p:spPr>
          <p:txBody>
            <a:bodyPr wrap="square" rtlCol="0">
              <a:spAutoFit/>
            </a:bodyPr>
            <a:lstStyle/>
            <a:p>
              <a:r>
                <a:rPr lang="en-US" sz="1050" dirty="0"/>
                <a:t>TN HI</a:t>
              </a:r>
            </a:p>
          </p:txBody>
        </p:sp>
        <p:sp>
          <p:nvSpPr>
            <p:cNvPr id="25" name="TextBox 24">
              <a:extLst>
                <a:ext uri="{FF2B5EF4-FFF2-40B4-BE49-F238E27FC236}">
                  <a16:creationId xmlns:a16="http://schemas.microsoft.com/office/drawing/2014/main" id="{72FBEB6D-4F9B-4A4E-97BB-53F411B96F05}"/>
                </a:ext>
              </a:extLst>
            </p:cNvPr>
            <p:cNvSpPr txBox="1"/>
            <p:nvPr/>
          </p:nvSpPr>
          <p:spPr>
            <a:xfrm>
              <a:off x="2864146" y="3183877"/>
              <a:ext cx="650103" cy="253916"/>
            </a:xfrm>
            <a:prstGeom prst="rect">
              <a:avLst/>
            </a:prstGeom>
            <a:noFill/>
          </p:spPr>
          <p:txBody>
            <a:bodyPr wrap="square" rtlCol="0">
              <a:spAutoFit/>
            </a:bodyPr>
            <a:lstStyle/>
            <a:p>
              <a:r>
                <a:rPr lang="en-US" sz="1050" dirty="0"/>
                <a:t>Greene</a:t>
              </a:r>
            </a:p>
          </p:txBody>
        </p:sp>
        <p:sp>
          <p:nvSpPr>
            <p:cNvPr id="26" name="TextBox 25">
              <a:extLst>
                <a:ext uri="{FF2B5EF4-FFF2-40B4-BE49-F238E27FC236}">
                  <a16:creationId xmlns:a16="http://schemas.microsoft.com/office/drawing/2014/main" id="{AE64B086-8631-3F46-822B-A16D9C7AC836}"/>
                </a:ext>
              </a:extLst>
            </p:cNvPr>
            <p:cNvSpPr txBox="1"/>
            <p:nvPr/>
          </p:nvSpPr>
          <p:spPr>
            <a:xfrm>
              <a:off x="3922068" y="3010690"/>
              <a:ext cx="1169811" cy="261610"/>
            </a:xfrm>
            <a:prstGeom prst="rect">
              <a:avLst/>
            </a:prstGeom>
            <a:noFill/>
          </p:spPr>
          <p:txBody>
            <a:bodyPr wrap="square" rtlCol="0">
              <a:spAutoFit/>
            </a:bodyPr>
            <a:lstStyle/>
            <a:p>
              <a:r>
                <a:rPr lang="en-US" sz="1050" dirty="0"/>
                <a:t>MHS &amp; Breathitt</a:t>
              </a:r>
            </a:p>
          </p:txBody>
        </p:sp>
      </p:grpSp>
    </p:spTree>
    <p:extLst>
      <p:ext uri="{BB962C8B-B14F-4D97-AF65-F5344CB8AC3E}">
        <p14:creationId xmlns:p14="http://schemas.microsoft.com/office/powerpoint/2010/main" val="1548046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Conditions</a:t>
            </a:r>
            <a:endParaRPr lang="en-US" dirty="0"/>
          </a:p>
        </p:txBody>
      </p:sp>
      <p:sp>
        <p:nvSpPr>
          <p:cNvPr id="3" name="Content Placeholder 2"/>
          <p:cNvSpPr>
            <a:spLocks noGrp="1"/>
          </p:cNvSpPr>
          <p:nvPr>
            <p:ph idx="1"/>
          </p:nvPr>
        </p:nvSpPr>
        <p:spPr/>
        <p:txBody>
          <a:bodyPr>
            <a:normAutofit lnSpcReduction="10000"/>
          </a:bodyPr>
          <a:lstStyle/>
          <a:p>
            <a:r>
              <a:rPr lang="en-US" dirty="0" smtClean="0"/>
              <a:t>Cadets will live in cabins or tents that sleep 4 persons to a room</a:t>
            </a:r>
          </a:p>
          <a:p>
            <a:r>
              <a:rPr lang="en-US" dirty="0" smtClean="0"/>
              <a:t>Male and Females will share a campsite but have separate cabins and hygiene facilities</a:t>
            </a:r>
          </a:p>
          <a:p>
            <a:r>
              <a:rPr lang="en-US" dirty="0" smtClean="0"/>
              <a:t>Bring sunscreen, insect repellent  will be needed</a:t>
            </a:r>
          </a:p>
          <a:p>
            <a:r>
              <a:rPr lang="en-US" dirty="0" smtClean="0"/>
              <a:t>Shower shoes are a requirement</a:t>
            </a:r>
          </a:p>
          <a:p>
            <a:r>
              <a:rPr lang="en-US" dirty="0" smtClean="0"/>
              <a:t> sleeping pads are recommended</a:t>
            </a:r>
          </a:p>
          <a:p>
            <a:r>
              <a:rPr lang="en-US" dirty="0" smtClean="0"/>
              <a:t>Bring a pillow and sleeping bag or blankets</a:t>
            </a:r>
          </a:p>
          <a:p>
            <a:r>
              <a:rPr lang="en-US" dirty="0" smtClean="0"/>
              <a:t>Cadets will Be provided 2 hot meals daily in the dinning facility and a bagged lunch </a:t>
            </a:r>
          </a:p>
          <a:p>
            <a:endParaRPr lang="en-US" dirty="0" smtClean="0"/>
          </a:p>
          <a:p>
            <a:endParaRPr lang="en-US" dirty="0"/>
          </a:p>
        </p:txBody>
      </p:sp>
    </p:spTree>
    <p:extLst>
      <p:ext uri="{BB962C8B-B14F-4D97-AF65-F5344CB8AC3E}">
        <p14:creationId xmlns:p14="http://schemas.microsoft.com/office/powerpoint/2010/main" val="1038526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8304429" y="700712"/>
            <a:ext cx="2819400" cy="2085410"/>
          </a:xfrm>
          <a:prstGeom prst="rect">
            <a:avLst/>
          </a:prstGeom>
          <a:noFill/>
          <a:ln w="38100">
            <a:solidFill>
              <a:schemeClr val="accent1"/>
            </a:solid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897796" y="1325598"/>
            <a:ext cx="1066800" cy="1287780"/>
          </a:xfrm>
          <a:prstGeom prst="rect">
            <a:avLst/>
          </a:prstGeom>
          <a:noFill/>
          <a:ln w="9525">
            <a:solidFill>
              <a:srgbClr val="FF0000"/>
            </a:solid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6529479" y="2883033"/>
            <a:ext cx="4752975" cy="2187731"/>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a:srcRect/>
          <a:stretch>
            <a:fillRect/>
          </a:stretch>
        </p:blipFill>
        <p:spPr bwMode="auto">
          <a:xfrm>
            <a:off x="250521" y="3458140"/>
            <a:ext cx="5864529" cy="2637860"/>
          </a:xfrm>
          <a:prstGeom prst="rect">
            <a:avLst/>
          </a:prstGeom>
          <a:noFill/>
          <a:ln w="9525">
            <a:noFill/>
            <a:miter lim="800000"/>
            <a:headEnd/>
            <a:tailEnd/>
          </a:ln>
          <a:effectLst/>
        </p:spPr>
      </p:pic>
      <p:pic>
        <p:nvPicPr>
          <p:cNvPr id="1031" name="Picture 7"/>
          <p:cNvPicPr>
            <a:picLocks noChangeAspect="1" noChangeArrowheads="1"/>
          </p:cNvPicPr>
          <p:nvPr/>
        </p:nvPicPr>
        <p:blipFill>
          <a:blip r:embed="rId6"/>
          <a:srcRect/>
          <a:stretch>
            <a:fillRect/>
          </a:stretch>
        </p:blipFill>
        <p:spPr bwMode="auto">
          <a:xfrm>
            <a:off x="250521" y="1066800"/>
            <a:ext cx="5864529" cy="2343150"/>
          </a:xfrm>
          <a:prstGeom prst="rect">
            <a:avLst/>
          </a:prstGeom>
          <a:noFill/>
          <a:ln w="9525">
            <a:noFill/>
            <a:miter lim="800000"/>
            <a:headEnd/>
            <a:tailEnd/>
          </a:ln>
          <a:effectLst/>
        </p:spPr>
      </p:pic>
      <p:sp>
        <p:nvSpPr>
          <p:cNvPr id="10" name="TextBox 9"/>
          <p:cNvSpPr txBox="1"/>
          <p:nvPr/>
        </p:nvSpPr>
        <p:spPr>
          <a:xfrm>
            <a:off x="1290181" y="457200"/>
            <a:ext cx="3592365" cy="369332"/>
          </a:xfrm>
          <a:prstGeom prst="rect">
            <a:avLst/>
          </a:prstGeom>
          <a:noFill/>
        </p:spPr>
        <p:txBody>
          <a:bodyPr wrap="square" rtlCol="0">
            <a:spAutoFit/>
          </a:bodyPr>
          <a:lstStyle/>
          <a:p>
            <a:r>
              <a:rPr lang="en-US" dirty="0"/>
              <a:t>IMPORTANT  BSA  INFORMATION</a:t>
            </a:r>
          </a:p>
        </p:txBody>
      </p:sp>
      <p:sp>
        <p:nvSpPr>
          <p:cNvPr id="2" name="TextBox 1"/>
          <p:cNvSpPr txBox="1"/>
          <p:nvPr/>
        </p:nvSpPr>
        <p:spPr>
          <a:xfrm>
            <a:off x="6529479" y="5070764"/>
            <a:ext cx="4771505" cy="1200329"/>
          </a:xfrm>
          <a:prstGeom prst="rect">
            <a:avLst/>
          </a:prstGeom>
          <a:solidFill>
            <a:schemeClr val="bg1"/>
          </a:solidFill>
        </p:spPr>
        <p:txBody>
          <a:bodyPr wrap="square" rtlCol="0">
            <a:spAutoFit/>
          </a:bodyPr>
          <a:lstStyle/>
          <a:p>
            <a:r>
              <a:rPr lang="en-US" dirty="0" smtClean="0">
                <a:latin typeface="Bell MT" panose="02020503060305020303" pitchFamily="18" charset="0"/>
              </a:rPr>
              <a:t>Cadets that identify as non-swimmers will not take a swim test nor be permitted to participate in swimming events beyond instructional swimming classes.</a:t>
            </a:r>
            <a:endParaRPr lang="en-US" dirty="0">
              <a:latin typeface="Bell MT" panose="02020503060305020303" pitchFamily="18" charset="0"/>
            </a:endParaRPr>
          </a:p>
        </p:txBody>
      </p:sp>
    </p:spTree>
    <p:extLst>
      <p:ext uri="{BB962C8B-B14F-4D97-AF65-F5344CB8AC3E}">
        <p14:creationId xmlns:p14="http://schemas.microsoft.com/office/powerpoint/2010/main" val="98495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396882" cy="1151965"/>
          </a:xfrm>
        </p:spPr>
        <p:txBody>
          <a:bodyPr/>
          <a:lstStyle/>
          <a:p>
            <a:r>
              <a:rPr lang="en-US" dirty="0" smtClean="0"/>
              <a:t>Packing list </a:t>
            </a:r>
            <a:endParaRPr lang="en-US" dirty="0"/>
          </a:p>
        </p:txBody>
      </p:sp>
      <p:sp>
        <p:nvSpPr>
          <p:cNvPr id="3" name="Content Placeholder 2"/>
          <p:cNvSpPr>
            <a:spLocks noGrp="1"/>
          </p:cNvSpPr>
          <p:nvPr>
            <p:ph idx="1"/>
          </p:nvPr>
        </p:nvSpPr>
        <p:spPr>
          <a:xfrm>
            <a:off x="94674" y="1552969"/>
            <a:ext cx="4010890" cy="3311189"/>
          </a:xfrm>
        </p:spPr>
        <p:txBody>
          <a:bodyPr>
            <a:noAutofit/>
          </a:bodyPr>
          <a:lstStyle/>
          <a:p>
            <a:pPr marL="0" indent="0" algn="ctr">
              <a:buNone/>
            </a:pPr>
            <a:r>
              <a:rPr lang="en-US" sz="1600" u="sng" dirty="0" smtClean="0"/>
              <a:t>Provided By JROTC</a:t>
            </a:r>
            <a:r>
              <a:rPr lang="en-US" sz="1100" u="sng" dirty="0" smtClean="0"/>
              <a:t>:</a:t>
            </a:r>
          </a:p>
          <a:p>
            <a:r>
              <a:rPr lang="en-US" sz="1100" dirty="0" smtClean="0"/>
              <a:t>OCPs/ with cap (no berets)</a:t>
            </a:r>
          </a:p>
          <a:p>
            <a:r>
              <a:rPr lang="en-US" sz="1100" dirty="0" smtClean="0"/>
              <a:t>Boots </a:t>
            </a:r>
          </a:p>
          <a:p>
            <a:r>
              <a:rPr lang="en-US" sz="1100" dirty="0" smtClean="0"/>
              <a:t>Belt</a:t>
            </a:r>
          </a:p>
          <a:p>
            <a:r>
              <a:rPr lang="en-US" sz="1100" dirty="0" smtClean="0"/>
              <a:t>Socks </a:t>
            </a:r>
          </a:p>
          <a:p>
            <a:r>
              <a:rPr lang="en-US" sz="1100" dirty="0" err="1" smtClean="0"/>
              <a:t>Lbe</a:t>
            </a:r>
            <a:r>
              <a:rPr lang="en-US" sz="1100" dirty="0" smtClean="0"/>
              <a:t> (belt, suspenders-first aid pouch, butt pack)</a:t>
            </a:r>
          </a:p>
          <a:p>
            <a:r>
              <a:rPr lang="en-US" sz="1100" dirty="0" smtClean="0"/>
              <a:t>Canteens with cover and cup</a:t>
            </a:r>
          </a:p>
          <a:p>
            <a:r>
              <a:rPr lang="en-US" sz="1100" dirty="0" smtClean="0"/>
              <a:t>Brown t-shirts</a:t>
            </a:r>
          </a:p>
          <a:p>
            <a:r>
              <a:rPr lang="en-US" sz="1100" dirty="0" smtClean="0"/>
              <a:t>Duffle bag</a:t>
            </a:r>
          </a:p>
          <a:p>
            <a:r>
              <a:rPr lang="en-US" sz="1100" dirty="0" smtClean="0"/>
              <a:t>Poncho</a:t>
            </a:r>
          </a:p>
          <a:p>
            <a:r>
              <a:rPr lang="en-US" sz="1100" dirty="0" smtClean="0"/>
              <a:t>Wet weather </a:t>
            </a:r>
            <a:r>
              <a:rPr lang="en-US" sz="1100" dirty="0" err="1" smtClean="0"/>
              <a:t>paRKA</a:t>
            </a:r>
            <a:endParaRPr lang="en-US" sz="1100" dirty="0"/>
          </a:p>
          <a:p>
            <a:endParaRPr lang="en-US" sz="1100" dirty="0"/>
          </a:p>
        </p:txBody>
      </p:sp>
      <p:sp>
        <p:nvSpPr>
          <p:cNvPr id="5" name="Content Placeholder 2"/>
          <p:cNvSpPr txBox="1">
            <a:spLocks/>
          </p:cNvSpPr>
          <p:nvPr/>
        </p:nvSpPr>
        <p:spPr>
          <a:xfrm>
            <a:off x="3525274" y="2938715"/>
            <a:ext cx="3983889" cy="1072342"/>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endParaRPr lang="en-US" sz="1200" dirty="0" smtClean="0"/>
          </a:p>
          <a:p>
            <a:pPr marL="0" indent="0">
              <a:buNone/>
            </a:pPr>
            <a:endParaRPr lang="en-US" sz="1200" dirty="0"/>
          </a:p>
          <a:p>
            <a:r>
              <a:rPr lang="en-US" sz="1200" dirty="0" smtClean="0"/>
              <a:t>Underwear</a:t>
            </a:r>
          </a:p>
          <a:p>
            <a:r>
              <a:rPr lang="en-US" sz="1200" dirty="0" smtClean="0"/>
              <a:t>Sports Bras (female)</a:t>
            </a:r>
          </a:p>
          <a:p>
            <a:r>
              <a:rPr lang="en-US" sz="1200" dirty="0" smtClean="0"/>
              <a:t>Shower shoes</a:t>
            </a:r>
          </a:p>
          <a:p>
            <a:r>
              <a:rPr lang="en-US" sz="1200" dirty="0" smtClean="0"/>
              <a:t>Athletic shoes</a:t>
            </a:r>
          </a:p>
          <a:p>
            <a:r>
              <a:rPr lang="en-US" sz="1200" dirty="0" smtClean="0"/>
              <a:t>Old shoes or water shoes for lake front</a:t>
            </a:r>
          </a:p>
          <a:p>
            <a:r>
              <a:rPr lang="en-US" sz="1200" dirty="0" smtClean="0"/>
              <a:t>Athletic shorts and </a:t>
            </a:r>
            <a:r>
              <a:rPr lang="en-US" sz="1200" dirty="0" err="1" smtClean="0"/>
              <a:t>bn</a:t>
            </a:r>
            <a:r>
              <a:rPr lang="en-US" sz="1200" dirty="0" smtClean="0"/>
              <a:t> t-shirt for </a:t>
            </a:r>
            <a:r>
              <a:rPr lang="en-US" sz="1200" dirty="0" err="1" smtClean="0"/>
              <a:t>pt</a:t>
            </a:r>
            <a:endParaRPr lang="en-US" sz="1200" dirty="0" smtClean="0"/>
          </a:p>
          <a:p>
            <a:r>
              <a:rPr lang="en-US" sz="1200" dirty="0" smtClean="0"/>
              <a:t>Bath towels</a:t>
            </a:r>
          </a:p>
          <a:p>
            <a:r>
              <a:rPr lang="en-US" sz="1200" dirty="0" smtClean="0"/>
              <a:t>Wash cloth </a:t>
            </a:r>
          </a:p>
          <a:p>
            <a:r>
              <a:rPr lang="en-US" sz="1200" dirty="0" smtClean="0"/>
              <a:t>Civilian clothes (shorts pants, blue jeans (no holes), shirt, shoes)</a:t>
            </a:r>
          </a:p>
          <a:p>
            <a:r>
              <a:rPr lang="en-US" sz="1200" dirty="0" smtClean="0"/>
              <a:t>Swim suit/trunks (females must have a one piece)</a:t>
            </a:r>
          </a:p>
          <a:p>
            <a:r>
              <a:rPr lang="en-US" sz="1200" dirty="0"/>
              <a:t>MONEY (LESS THAN $20)</a:t>
            </a:r>
          </a:p>
          <a:p>
            <a:pPr marL="0" indent="0">
              <a:buNone/>
            </a:pPr>
            <a:endParaRPr lang="en-US" sz="1200" dirty="0" smtClean="0"/>
          </a:p>
          <a:p>
            <a:endParaRPr lang="en-US" sz="1100" dirty="0" smtClean="0"/>
          </a:p>
          <a:p>
            <a:pPr marL="0" indent="0">
              <a:buNone/>
            </a:pPr>
            <a:endParaRPr lang="en-US" sz="1100" dirty="0" smtClean="0"/>
          </a:p>
        </p:txBody>
      </p:sp>
      <p:sp>
        <p:nvSpPr>
          <p:cNvPr id="7" name="Content Placeholder 2"/>
          <p:cNvSpPr txBox="1">
            <a:spLocks/>
          </p:cNvSpPr>
          <p:nvPr/>
        </p:nvSpPr>
        <p:spPr>
          <a:xfrm>
            <a:off x="7425327" y="2212127"/>
            <a:ext cx="4286382" cy="1798930"/>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endParaRPr lang="en-US" sz="1200" dirty="0" smtClean="0"/>
          </a:p>
          <a:p>
            <a:pPr marL="285750" indent="-285750">
              <a:spcBef>
                <a:spcPts val="1200"/>
              </a:spcBef>
            </a:pPr>
            <a:r>
              <a:rPr lang="en-US" sz="1200" dirty="0"/>
              <a:t>SLEEPING CLOTHES</a:t>
            </a:r>
          </a:p>
          <a:p>
            <a:pPr marL="285750" indent="-285750">
              <a:spcBef>
                <a:spcPts val="1200"/>
              </a:spcBef>
            </a:pPr>
            <a:r>
              <a:rPr lang="en-US" sz="1200" dirty="0"/>
              <a:t>FLASHLIGHT WITH EXTRABATTERIES</a:t>
            </a:r>
          </a:p>
          <a:p>
            <a:pPr marL="285750" indent="-285750">
              <a:spcBef>
                <a:spcPts val="1200"/>
              </a:spcBef>
            </a:pPr>
            <a:r>
              <a:rPr lang="en-US" sz="1200" dirty="0"/>
              <a:t>PERSONAL HYGIENE ARTICLES: deodorant, soap, tooth brush, tooth paste, shampoo, razors, and feminine products as needed</a:t>
            </a:r>
          </a:p>
          <a:p>
            <a:pPr marL="285750" indent="-285750">
              <a:spcBef>
                <a:spcPts val="1200"/>
              </a:spcBef>
            </a:pPr>
            <a:r>
              <a:rPr lang="en-US" sz="1200" dirty="0"/>
              <a:t>SUN SCREEN, INSENT REPELLENT FOOT POWEDER, NOTE PAD, PENCIL DISPOSABLE CAMERA</a:t>
            </a:r>
          </a:p>
          <a:p>
            <a:pPr marL="285750" indent="-285750">
              <a:spcBef>
                <a:spcPts val="1200"/>
              </a:spcBef>
            </a:pPr>
            <a:r>
              <a:rPr lang="en-US" sz="1200" dirty="0"/>
              <a:t>SLEEPING BAG OR SHEETS AND BLANKETS</a:t>
            </a:r>
          </a:p>
          <a:p>
            <a:pPr marL="285750" indent="-285750">
              <a:spcBef>
                <a:spcPts val="1200"/>
              </a:spcBef>
            </a:pPr>
            <a:r>
              <a:rPr lang="en-US" sz="1200" dirty="0"/>
              <a:t>PILLOW</a:t>
            </a:r>
          </a:p>
          <a:p>
            <a:pPr marL="285750" indent="-285750">
              <a:spcBef>
                <a:spcPts val="1200"/>
              </a:spcBef>
            </a:pPr>
            <a:r>
              <a:rPr lang="en-US" sz="1200" dirty="0" smtClean="0"/>
              <a:t>SOCKS</a:t>
            </a:r>
          </a:p>
          <a:p>
            <a:pPr marL="285750" indent="-285750">
              <a:spcBef>
                <a:spcPts val="1200"/>
              </a:spcBef>
            </a:pPr>
            <a:r>
              <a:rPr lang="en-US" sz="1200" dirty="0" smtClean="0"/>
              <a:t>MONEY (OPTIONAL. NOP MORE THAN $</a:t>
            </a:r>
            <a:r>
              <a:rPr lang="en-US" sz="1200" dirty="0" smtClean="0"/>
              <a:t>25</a:t>
            </a:r>
            <a:endParaRPr lang="en-US" sz="1200" dirty="0" smtClean="0"/>
          </a:p>
          <a:p>
            <a:pPr marL="285750" indent="-285750">
              <a:spcBef>
                <a:spcPts val="1200"/>
              </a:spcBef>
            </a:pPr>
            <a:r>
              <a:rPr lang="en-US" sz="1200" dirty="0" smtClean="0"/>
              <a:t>LOCK </a:t>
            </a:r>
            <a:r>
              <a:rPr lang="en-US" sz="1200" dirty="0" smtClean="0"/>
              <a:t>AND KEY FOR VALUABLES</a:t>
            </a:r>
          </a:p>
          <a:p>
            <a:pPr marL="0" indent="0">
              <a:buNone/>
            </a:pPr>
            <a:endParaRPr lang="en-US" sz="1100" dirty="0" smtClean="0"/>
          </a:p>
        </p:txBody>
      </p:sp>
      <p:sp>
        <p:nvSpPr>
          <p:cNvPr id="8" name="TextBox 7"/>
          <p:cNvSpPr txBox="1"/>
          <p:nvPr/>
        </p:nvSpPr>
        <p:spPr>
          <a:xfrm>
            <a:off x="4996873" y="798469"/>
            <a:ext cx="3860800" cy="369332"/>
          </a:xfrm>
          <a:prstGeom prst="rect">
            <a:avLst/>
          </a:prstGeom>
          <a:noFill/>
        </p:spPr>
        <p:txBody>
          <a:bodyPr wrap="square" rtlCol="0">
            <a:spAutoFit/>
          </a:bodyPr>
          <a:lstStyle/>
          <a:p>
            <a:pPr algn="ctr"/>
            <a:r>
              <a:rPr lang="en-US" u="sng"/>
              <a:t>Brought from home:</a:t>
            </a:r>
            <a:endParaRPr lang="en-US" u="sng" dirty="0"/>
          </a:p>
        </p:txBody>
      </p:sp>
      <p:sp>
        <p:nvSpPr>
          <p:cNvPr id="9" name="Rectangle 8"/>
          <p:cNvSpPr/>
          <p:nvPr/>
        </p:nvSpPr>
        <p:spPr>
          <a:xfrm>
            <a:off x="3525274" y="868218"/>
            <a:ext cx="8084835" cy="46366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868218"/>
            <a:ext cx="3445164" cy="46366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995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460" y="443735"/>
            <a:ext cx="9118242" cy="1015663"/>
          </a:xfrm>
          <a:prstGeom prst="rect">
            <a:avLst/>
          </a:prstGeom>
          <a:noFill/>
        </p:spPr>
        <p:txBody>
          <a:bodyPr wrap="square" rtlCol="0">
            <a:spAutoFit/>
          </a:bodyPr>
          <a:lstStyle/>
          <a:p>
            <a:r>
              <a:rPr lang="en-US" sz="6000" dirty="0" smtClean="0">
                <a:solidFill>
                  <a:srgbClr val="C00000"/>
                </a:solidFill>
              </a:rPr>
              <a:t>Medication   </a:t>
            </a:r>
            <a:endParaRPr lang="en-US" sz="6000" dirty="0">
              <a:solidFill>
                <a:srgbClr val="C00000"/>
              </a:solidFill>
            </a:endParaRPr>
          </a:p>
        </p:txBody>
      </p:sp>
      <p:sp>
        <p:nvSpPr>
          <p:cNvPr id="3" name="TextBox 2"/>
          <p:cNvSpPr txBox="1"/>
          <p:nvPr/>
        </p:nvSpPr>
        <p:spPr>
          <a:xfrm>
            <a:off x="166254" y="1373096"/>
            <a:ext cx="11259127" cy="39703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smtClean="0"/>
              <a:t>Turn in all </a:t>
            </a:r>
            <a:r>
              <a:rPr lang="en-US" dirty="0" smtClean="0"/>
              <a:t>documentation to the School Nurse prior to 20 April</a:t>
            </a:r>
            <a:endParaRPr lang="en-US" dirty="0" smtClean="0"/>
          </a:p>
          <a:p>
            <a:pPr marL="285750" indent="-285750">
              <a:lnSpc>
                <a:spcPct val="150000"/>
              </a:lnSpc>
              <a:buFont typeface="Arial" panose="020B0604020202020204" pitchFamily="34" charset="0"/>
              <a:buChar char="•"/>
            </a:pPr>
            <a:r>
              <a:rPr lang="en-US" dirty="0" smtClean="0"/>
              <a:t>Medication </a:t>
            </a:r>
            <a:r>
              <a:rPr lang="en-US" dirty="0" smtClean="0"/>
              <a:t>must be in original package or bottle</a:t>
            </a:r>
          </a:p>
          <a:p>
            <a:pPr marL="285750" indent="-285750">
              <a:lnSpc>
                <a:spcPct val="150000"/>
              </a:lnSpc>
              <a:buFont typeface="Arial" panose="020B0604020202020204" pitchFamily="34" charset="0"/>
              <a:buChar char="•"/>
            </a:pPr>
            <a:r>
              <a:rPr lang="en-US" dirty="0" smtClean="0"/>
              <a:t>If student requires over the counter medication Johnson City Schools Health Services Permission to Administer Over the Counter Medications form complete </a:t>
            </a:r>
            <a:r>
              <a:rPr lang="en-US" dirty="0" smtClean="0"/>
              <a:t>turned into the School Nurse. </a:t>
            </a:r>
            <a:endParaRPr lang="en-US" dirty="0" smtClean="0"/>
          </a:p>
          <a:p>
            <a:pPr marL="285750" indent="-285750">
              <a:lnSpc>
                <a:spcPct val="150000"/>
              </a:lnSpc>
              <a:buFont typeface="Arial" panose="020B0604020202020204" pitchFamily="34" charset="0"/>
              <a:buChar char="•"/>
            </a:pPr>
            <a:r>
              <a:rPr lang="en-US" dirty="0" smtClean="0"/>
              <a:t>Carry/Self </a:t>
            </a:r>
            <a:r>
              <a:rPr lang="en-US" dirty="0"/>
              <a:t>M</a:t>
            </a:r>
            <a:r>
              <a:rPr lang="en-US" dirty="0" smtClean="0"/>
              <a:t>edication </a:t>
            </a:r>
            <a:r>
              <a:rPr lang="en-US" dirty="0"/>
              <a:t>F</a:t>
            </a:r>
            <a:r>
              <a:rPr lang="en-US" dirty="0" smtClean="0"/>
              <a:t>orm for prescribed antihistamine and epinephrine complete Permission to Administer over the Counter Medications Form must be complete. (physician signature required</a:t>
            </a:r>
            <a:r>
              <a:rPr lang="en-US" dirty="0" smtClean="0"/>
              <a:t>)</a:t>
            </a:r>
          </a:p>
          <a:p>
            <a:pPr marL="285750" indent="-285750">
              <a:lnSpc>
                <a:spcPct val="150000"/>
              </a:lnSpc>
              <a:buFont typeface="Arial" panose="020B0604020202020204" pitchFamily="34" charset="0"/>
              <a:buChar char="•"/>
            </a:pPr>
            <a:r>
              <a:rPr lang="en-US" dirty="0"/>
              <a:t>Provide medication to MSG Ross at drop off and provide only the dose required for cadet’s week of camp</a:t>
            </a:r>
          </a:p>
          <a:p>
            <a:pPr marL="285750" indent="-285750">
              <a:lnSpc>
                <a:spcPct val="150000"/>
              </a:lnSpc>
              <a:buFont typeface="Arial" panose="020B0604020202020204" pitchFamily="34" charset="0"/>
              <a:buChar char="•"/>
            </a:pPr>
            <a:endParaRPr lang="en-US" dirty="0" smtClean="0"/>
          </a:p>
          <a:p>
            <a:endParaRPr lang="en-US" dirty="0" smtClean="0">
              <a:solidFill>
                <a:srgbClr val="FF0000"/>
              </a:solidFill>
            </a:endParaRPr>
          </a:p>
          <a:p>
            <a:pPr marL="285750" indent="-285750">
              <a:buFont typeface="Arial" panose="020B0604020202020204" pitchFamily="34" charset="0"/>
              <a:buChar char="•"/>
            </a:pPr>
            <a:endParaRPr lang="en-US" dirty="0">
              <a:solidFill>
                <a:srgbClr val="FF0000"/>
              </a:solidFill>
            </a:endParaRPr>
          </a:p>
        </p:txBody>
      </p:sp>
    </p:spTree>
    <p:extLst>
      <p:ext uri="{BB962C8B-B14F-4D97-AF65-F5344CB8AC3E}">
        <p14:creationId xmlns:p14="http://schemas.microsoft.com/office/powerpoint/2010/main" val="771090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Contraband items</a:t>
            </a:r>
            <a:endParaRPr lang="en-US" dirty="0"/>
          </a:p>
        </p:txBody>
      </p:sp>
      <p:sp>
        <p:nvSpPr>
          <p:cNvPr id="3" name="Content Placeholder 2"/>
          <p:cNvSpPr>
            <a:spLocks noGrp="1"/>
          </p:cNvSpPr>
          <p:nvPr>
            <p:ph idx="1"/>
          </p:nvPr>
        </p:nvSpPr>
        <p:spPr/>
        <p:txBody>
          <a:bodyPr/>
          <a:lstStyle/>
          <a:p>
            <a:r>
              <a:rPr lang="en-US" dirty="0" smtClean="0"/>
              <a:t>No knives</a:t>
            </a:r>
          </a:p>
          <a:p>
            <a:r>
              <a:rPr lang="en-US" dirty="0" smtClean="0"/>
              <a:t>No electronic devices (does not include </a:t>
            </a:r>
            <a:r>
              <a:rPr lang="en-US" dirty="0" err="1" smtClean="0"/>
              <a:t>gps</a:t>
            </a:r>
            <a:r>
              <a:rPr lang="en-US" dirty="0" smtClean="0"/>
              <a:t>, watches, or flashlights)</a:t>
            </a:r>
          </a:p>
          <a:p>
            <a:r>
              <a:rPr lang="en-US" dirty="0" smtClean="0"/>
              <a:t>NO Tobacco/ vapor products</a:t>
            </a:r>
          </a:p>
          <a:p>
            <a:r>
              <a:rPr lang="en-US" dirty="0" smtClean="0"/>
              <a:t>No firearms</a:t>
            </a:r>
          </a:p>
          <a:p>
            <a:r>
              <a:rPr lang="en-US" dirty="0" smtClean="0"/>
              <a:t>Medication is not authorized unless conditions </a:t>
            </a:r>
            <a:r>
              <a:rPr lang="en-US" dirty="0" smtClean="0"/>
              <a:t>previously briefed </a:t>
            </a:r>
            <a:r>
              <a:rPr lang="en-US" dirty="0" smtClean="0"/>
              <a:t>have been met</a:t>
            </a:r>
          </a:p>
          <a:p>
            <a:endParaRPr lang="en-US" dirty="0"/>
          </a:p>
        </p:txBody>
      </p:sp>
    </p:spTree>
    <p:extLst>
      <p:ext uri="{BB962C8B-B14F-4D97-AF65-F5344CB8AC3E}">
        <p14:creationId xmlns:p14="http://schemas.microsoft.com/office/powerpoint/2010/main" val="187427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8800" dirty="0" smtClean="0"/>
              <a:t>QUESTIONS</a:t>
            </a:r>
            <a:endParaRPr lang="en-US" sz="8800" dirty="0"/>
          </a:p>
        </p:txBody>
      </p:sp>
    </p:spTree>
    <p:extLst>
      <p:ext uri="{BB962C8B-B14F-4D97-AF65-F5344CB8AC3E}">
        <p14:creationId xmlns:p14="http://schemas.microsoft.com/office/powerpoint/2010/main" val="2355966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6403"/>
            <a:ext cx="10396882" cy="1151965"/>
          </a:xfrm>
        </p:spPr>
        <p:txBody>
          <a:bodyPr/>
          <a:lstStyle/>
          <a:p>
            <a:r>
              <a:rPr lang="en-US" dirty="0" smtClean="0"/>
              <a:t>Intro	</a:t>
            </a:r>
            <a:endParaRPr lang="en-US" dirty="0"/>
          </a:p>
        </p:txBody>
      </p:sp>
      <p:sp>
        <p:nvSpPr>
          <p:cNvPr id="3" name="Content Placeholder 2"/>
          <p:cNvSpPr>
            <a:spLocks noGrp="1"/>
          </p:cNvSpPr>
          <p:nvPr>
            <p:ph sz="quarter" idx="13"/>
          </p:nvPr>
        </p:nvSpPr>
        <p:spPr>
          <a:xfrm>
            <a:off x="685800" y="1309731"/>
            <a:ext cx="10394707" cy="3777658"/>
          </a:xfrm>
        </p:spPr>
        <p:txBody>
          <a:bodyPr>
            <a:normAutofit/>
          </a:bodyPr>
          <a:lstStyle/>
          <a:p>
            <a:r>
              <a:rPr lang="en-US" dirty="0" smtClean="0"/>
              <a:t>31May-5</a:t>
            </a:r>
            <a:r>
              <a:rPr lang="en-US" dirty="0" smtClean="0"/>
              <a:t> </a:t>
            </a:r>
            <a:r>
              <a:rPr lang="en-US" dirty="0" smtClean="0"/>
              <a:t>June</a:t>
            </a:r>
          </a:p>
          <a:p>
            <a:r>
              <a:rPr lang="en-US" dirty="0" smtClean="0"/>
              <a:t>Cadre: MSG Ross  and MRS Ruthie Evers</a:t>
            </a:r>
          </a:p>
          <a:p>
            <a:r>
              <a:rPr lang="en-US" dirty="0" smtClean="0"/>
              <a:t>Cadets will participate in a week of leadership and adventure training. Events will include wilderness Survival, first Aid, rappelling, Archery, Air Rifle Marksmanship,  High and low ropes challenge course, Map Reading and Land Navigation, waterfront activities and leadership.</a:t>
            </a:r>
          </a:p>
          <a:p>
            <a:r>
              <a:rPr lang="en-US" dirty="0" smtClean="0"/>
              <a:t>Cost is covered by the </a:t>
            </a:r>
            <a:r>
              <a:rPr lang="en-US" dirty="0" smtClean="0"/>
              <a:t>Army</a:t>
            </a:r>
          </a:p>
          <a:p>
            <a:r>
              <a:rPr lang="en-US" dirty="0" smtClean="0"/>
              <a:t>rossj@jcschools.org</a:t>
            </a:r>
            <a:endParaRPr lang="en-US" dirty="0" smtClean="0"/>
          </a:p>
          <a:p>
            <a:endParaRPr lang="en-US" dirty="0"/>
          </a:p>
        </p:txBody>
      </p:sp>
    </p:spTree>
    <p:extLst>
      <p:ext uri="{BB962C8B-B14F-4D97-AF65-F5344CB8AC3E}">
        <p14:creationId xmlns:p14="http://schemas.microsoft.com/office/powerpoint/2010/main" val="248027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905" y="182705"/>
            <a:ext cx="10396882" cy="1151965"/>
          </a:xfrm>
        </p:spPr>
        <p:txBody>
          <a:bodyPr>
            <a:normAutofit/>
          </a:bodyPr>
          <a:lstStyle/>
          <a:p>
            <a:pPr algn="ctr"/>
            <a:r>
              <a:rPr lang="en-US" sz="4000" dirty="0" smtClean="0"/>
              <a:t>Directions from SHHS to Camp Davey Crockett</a:t>
            </a:r>
            <a:endParaRPr lang="en-US" sz="4000" dirty="0"/>
          </a:p>
        </p:txBody>
      </p:sp>
      <p:pic>
        <p:nvPicPr>
          <p:cNvPr id="17" name="Content Placeholder 1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96345" y="1334670"/>
            <a:ext cx="5491163" cy="2343487"/>
          </a:xfrm>
        </p:spPr>
      </p:pic>
      <p:sp>
        <p:nvSpPr>
          <p:cNvPr id="19" name="TextBox 18"/>
          <p:cNvSpPr txBox="1"/>
          <p:nvPr/>
        </p:nvSpPr>
        <p:spPr>
          <a:xfrm>
            <a:off x="484823" y="1190101"/>
            <a:ext cx="5307675" cy="535531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Leave Science hill driving North on Roan Street</a:t>
            </a:r>
          </a:p>
          <a:p>
            <a:pPr marL="285750" indent="-285750">
              <a:buFont typeface="Arial" panose="020B0604020202020204" pitchFamily="34" charset="0"/>
              <a:buChar char="•"/>
            </a:pPr>
            <a:r>
              <a:rPr lang="en-US" dirty="0" smtClean="0"/>
              <a:t>Take I-26 West Exit 8 A to I-81 South toward Knoxville</a:t>
            </a:r>
          </a:p>
          <a:p>
            <a:pPr marL="285750" indent="-285750">
              <a:buFont typeface="Arial" panose="020B0604020202020204" pitchFamily="34" charset="0"/>
              <a:buChar char="•"/>
            </a:pPr>
            <a:r>
              <a:rPr lang="en-US" dirty="0" smtClean="0"/>
              <a:t>Follow I-81 South to Exit 23,. Exit and turn Right onto 11E  Follow for about 6.7 miles</a:t>
            </a:r>
          </a:p>
          <a:p>
            <a:pPr marL="285750" indent="-285750">
              <a:buFont typeface="Arial" panose="020B0604020202020204" pitchFamily="34" charset="0"/>
              <a:buChar char="•"/>
            </a:pPr>
            <a:r>
              <a:rPr lang="en-US" dirty="0" smtClean="0"/>
              <a:t>Turn Right onto TN 113 beside Karl and Kathy’s Country Kitchen. Follow  for 1.8 miles</a:t>
            </a:r>
          </a:p>
          <a:p>
            <a:pPr marL="285750" indent="-285750">
              <a:buFont typeface="Arial" panose="020B0604020202020204" pitchFamily="34" charset="0"/>
              <a:buChar char="•"/>
            </a:pPr>
            <a:r>
              <a:rPr lang="en-US" dirty="0" smtClean="0"/>
              <a:t>Turn Right on TN 344 St Clair Rd. Follow for .9miles</a:t>
            </a:r>
          </a:p>
          <a:p>
            <a:pPr marL="285750" indent="-285750">
              <a:buFont typeface="Arial" panose="020B0604020202020204" pitchFamily="34" charset="0"/>
              <a:buChar char="•"/>
            </a:pPr>
            <a:r>
              <a:rPr lang="en-US" dirty="0" smtClean="0"/>
              <a:t>Turn Left onto Thompson Rd and follow for 1 mile</a:t>
            </a:r>
          </a:p>
          <a:p>
            <a:pPr marL="285750" indent="-285750">
              <a:buFont typeface="Arial" panose="020B0604020202020204" pitchFamily="34" charset="0"/>
              <a:buChar char="•"/>
            </a:pPr>
            <a:r>
              <a:rPr lang="en-US" dirty="0" smtClean="0"/>
              <a:t>Turn Slight Right onto Grassy Valley Rd and follow for .2 miles</a:t>
            </a:r>
          </a:p>
          <a:p>
            <a:pPr marL="285750" indent="-285750">
              <a:buFont typeface="Arial" panose="020B0604020202020204" pitchFamily="34" charset="0"/>
              <a:buChar char="•"/>
            </a:pPr>
            <a:r>
              <a:rPr lang="en-US" dirty="0" smtClean="0"/>
              <a:t>Turn left onto Ninny Ridge Rd and follow for 1.2 miles</a:t>
            </a:r>
          </a:p>
          <a:p>
            <a:pPr marL="285750" indent="-285750">
              <a:buFont typeface="Arial" panose="020B0604020202020204" pitchFamily="34" charset="0"/>
              <a:buChar char="•"/>
            </a:pPr>
            <a:r>
              <a:rPr lang="en-US" dirty="0" smtClean="0"/>
              <a:t>Turn left on Bingham Rd (this turn is in the middle of a sharp curve to the right) and follow for .3 miles</a:t>
            </a:r>
          </a:p>
          <a:p>
            <a:pPr marL="285750" indent="-285750">
              <a:buFont typeface="Arial" panose="020B0604020202020204" pitchFamily="34" charset="0"/>
              <a:buChar char="•"/>
            </a:pPr>
            <a:r>
              <a:rPr lang="en-US" dirty="0" smtClean="0"/>
              <a:t>Turn Left into Camp Davey Crocket and follow the signs to Camp HQ.</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20" name="TextBox 19"/>
          <p:cNvSpPr txBox="1"/>
          <p:nvPr/>
        </p:nvSpPr>
        <p:spPr>
          <a:xfrm>
            <a:off x="6096345" y="3993504"/>
            <a:ext cx="5491163" cy="1477328"/>
          </a:xfrm>
          <a:prstGeom prst="rect">
            <a:avLst/>
          </a:prstGeom>
          <a:noFill/>
        </p:spPr>
        <p:txBody>
          <a:bodyPr wrap="square" rtlCol="0">
            <a:spAutoFit/>
          </a:bodyPr>
          <a:lstStyle/>
          <a:p>
            <a:pPr algn="ctr"/>
            <a:r>
              <a:rPr lang="en-US" dirty="0" smtClean="0"/>
              <a:t>Camp Address:</a:t>
            </a:r>
          </a:p>
          <a:p>
            <a:pPr algn="ctr"/>
            <a:r>
              <a:rPr lang="en-US" dirty="0"/>
              <a:t>142 Scout Camp Rd, Whitesburg, TN </a:t>
            </a:r>
            <a:r>
              <a:rPr lang="en-US" dirty="0" smtClean="0"/>
              <a:t>37891</a:t>
            </a:r>
          </a:p>
          <a:p>
            <a:pPr algn="ctr"/>
            <a:endParaRPr lang="en-US" dirty="0"/>
          </a:p>
          <a:p>
            <a:pPr algn="ctr"/>
            <a:r>
              <a:rPr lang="en-US" dirty="0" smtClean="0"/>
              <a:t>Recommend printing directions before departure as there is limited </a:t>
            </a:r>
            <a:r>
              <a:rPr lang="en-US" dirty="0"/>
              <a:t>c</a:t>
            </a:r>
            <a:r>
              <a:rPr lang="en-US" dirty="0" smtClean="0"/>
              <a:t>ell service at the camp</a:t>
            </a:r>
            <a:endParaRPr lang="en-US" dirty="0"/>
          </a:p>
        </p:txBody>
      </p:sp>
    </p:spTree>
    <p:extLst>
      <p:ext uri="{BB962C8B-B14F-4D97-AF65-F5344CB8AC3E}">
        <p14:creationId xmlns:p14="http://schemas.microsoft.com/office/powerpoint/2010/main" val="3031823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865" y="415637"/>
            <a:ext cx="4734097" cy="515389"/>
          </a:xfrm>
        </p:spPr>
        <p:txBody>
          <a:bodyPr>
            <a:noAutofit/>
          </a:bodyPr>
          <a:lstStyle/>
          <a:p>
            <a:r>
              <a:rPr lang="en-US" sz="3600" dirty="0" smtClean="0"/>
              <a:t>Camp Guidelines  page 1</a:t>
            </a:r>
            <a:endParaRPr lang="en-US" sz="3600" dirty="0"/>
          </a:p>
        </p:txBody>
      </p:sp>
      <p:sp>
        <p:nvSpPr>
          <p:cNvPr id="3" name="Content Placeholder 2"/>
          <p:cNvSpPr>
            <a:spLocks noGrp="1"/>
          </p:cNvSpPr>
          <p:nvPr>
            <p:ph sz="quarter" idx="13"/>
          </p:nvPr>
        </p:nvSpPr>
        <p:spPr>
          <a:xfrm>
            <a:off x="685800" y="1039092"/>
            <a:ext cx="10394707" cy="4335494"/>
          </a:xfrm>
        </p:spPr>
        <p:txBody>
          <a:bodyPr>
            <a:normAutofit fontScale="70000" lnSpcReduction="20000"/>
          </a:bodyPr>
          <a:lstStyle/>
          <a:p>
            <a:r>
              <a:rPr lang="en-US" dirty="0"/>
              <a:t>Be on time for all activities</a:t>
            </a:r>
          </a:p>
          <a:p>
            <a:r>
              <a:rPr lang="en-US" dirty="0"/>
              <a:t>Take notes for the end of camp AAR</a:t>
            </a:r>
          </a:p>
          <a:p>
            <a:r>
              <a:rPr lang="en-US" dirty="0"/>
              <a:t>Ensure all cadets have a battle buddy at all times</a:t>
            </a:r>
          </a:p>
          <a:p>
            <a:r>
              <a:rPr lang="en-US" dirty="0"/>
              <a:t>Keep your camp free of trash and food. Animals will come into camp. (Stay away from all insects, snakes and other animals)</a:t>
            </a:r>
          </a:p>
          <a:p>
            <a:r>
              <a:rPr lang="en-US" dirty="0"/>
              <a:t>Do not eat in your cabin</a:t>
            </a:r>
          </a:p>
          <a:p>
            <a:r>
              <a:rPr lang="en-US" dirty="0"/>
              <a:t>Respect the camp staff and take good care of the camp</a:t>
            </a:r>
          </a:p>
          <a:p>
            <a:r>
              <a:rPr lang="en-US" dirty="0"/>
              <a:t>Announce your presence loudly if you must enter another </a:t>
            </a:r>
            <a:r>
              <a:rPr lang="en-US" dirty="0" smtClean="0"/>
              <a:t>school’s </a:t>
            </a:r>
            <a:r>
              <a:rPr lang="en-US" dirty="0"/>
              <a:t>camp</a:t>
            </a:r>
          </a:p>
          <a:p>
            <a:r>
              <a:rPr lang="en-US" dirty="0"/>
              <a:t>Make up your bunk daily</a:t>
            </a:r>
          </a:p>
          <a:p>
            <a:r>
              <a:rPr lang="en-US" dirty="0"/>
              <a:t>Keep the latrines clean</a:t>
            </a:r>
          </a:p>
          <a:p>
            <a:r>
              <a:rPr lang="en-US" dirty="0"/>
              <a:t>Adults (18) and up will use the adult showers, all others will use the youth showers or individual showers</a:t>
            </a:r>
          </a:p>
          <a:p>
            <a:r>
              <a:rPr lang="en-US" dirty="0"/>
              <a:t>Cadets cannot bunk with Adults / Male and Female cadets must be in separate cabins</a:t>
            </a:r>
          </a:p>
          <a:p>
            <a:r>
              <a:rPr lang="en-US" dirty="0"/>
              <a:t>Two cadets per school will need to remain behind in the dining hall to help clean after each meal</a:t>
            </a:r>
          </a:p>
          <a:p>
            <a:pPr marL="0" indent="0">
              <a:buNone/>
            </a:pPr>
            <a:endParaRPr lang="en-US" dirty="0"/>
          </a:p>
        </p:txBody>
      </p:sp>
    </p:spTree>
    <p:extLst>
      <p:ext uri="{BB962C8B-B14F-4D97-AF65-F5344CB8AC3E}">
        <p14:creationId xmlns:p14="http://schemas.microsoft.com/office/powerpoint/2010/main" val="59415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865" y="415637"/>
            <a:ext cx="4734097" cy="515389"/>
          </a:xfrm>
        </p:spPr>
        <p:txBody>
          <a:bodyPr>
            <a:noAutofit/>
          </a:bodyPr>
          <a:lstStyle/>
          <a:p>
            <a:r>
              <a:rPr lang="en-US" sz="3600" dirty="0" smtClean="0"/>
              <a:t>Camp Guidelines  page 2</a:t>
            </a:r>
            <a:endParaRPr lang="en-US" sz="3600" dirty="0"/>
          </a:p>
        </p:txBody>
      </p:sp>
      <p:sp>
        <p:nvSpPr>
          <p:cNvPr id="3" name="Content Placeholder 2"/>
          <p:cNvSpPr>
            <a:spLocks noGrp="1"/>
          </p:cNvSpPr>
          <p:nvPr>
            <p:ph sz="quarter" idx="13"/>
          </p:nvPr>
        </p:nvSpPr>
        <p:spPr>
          <a:xfrm>
            <a:off x="685800" y="1039092"/>
            <a:ext cx="10394707" cy="4879570"/>
          </a:xfrm>
        </p:spPr>
        <p:txBody>
          <a:bodyPr>
            <a:normAutofit fontScale="85000" lnSpcReduction="20000"/>
          </a:bodyPr>
          <a:lstStyle/>
          <a:p>
            <a:r>
              <a:rPr lang="en-US" dirty="0"/>
              <a:t>Cadre will assist BSA staff in maintaining good order and discipline</a:t>
            </a:r>
          </a:p>
          <a:p>
            <a:r>
              <a:rPr lang="en-US" dirty="0"/>
              <a:t>Use your school chain of command, then the camp chain of command to resolve issues</a:t>
            </a:r>
          </a:p>
          <a:p>
            <a:r>
              <a:rPr lang="en-US" dirty="0"/>
              <a:t>Heat injuries are a real </a:t>
            </a:r>
            <a:r>
              <a:rPr lang="en-US" dirty="0" smtClean="0"/>
              <a:t>threat; </a:t>
            </a:r>
            <a:r>
              <a:rPr lang="en-US" dirty="0"/>
              <a:t>hydrate before and after all training events</a:t>
            </a:r>
          </a:p>
          <a:p>
            <a:r>
              <a:rPr lang="en-US" dirty="0"/>
              <a:t>Camp fires are authorized, but must be adult supervised and completely out  before going to bed or departing the camp site.</a:t>
            </a:r>
          </a:p>
          <a:p>
            <a:r>
              <a:rPr lang="en-US" dirty="0"/>
              <a:t>NO flames/fire/candles at all in the cabins</a:t>
            </a:r>
          </a:p>
          <a:p>
            <a:r>
              <a:rPr lang="en-US" dirty="0"/>
              <a:t>Use the latrines, not the woods</a:t>
            </a:r>
          </a:p>
          <a:p>
            <a:r>
              <a:rPr lang="en-US" dirty="0"/>
              <a:t>Stay in the prescribed uniform unless directed otherwise by Cadre (Canteens must be worn outside of unit camp sites)</a:t>
            </a:r>
          </a:p>
          <a:p>
            <a:r>
              <a:rPr lang="en-US" dirty="0"/>
              <a:t>Camp is a no salute area, but use proper greetings when addressing Staff or Cadre</a:t>
            </a:r>
          </a:p>
          <a:p>
            <a:r>
              <a:rPr lang="en-US" b="1" i="1" u="sng" dirty="0">
                <a:solidFill>
                  <a:srgbClr val="FF0000"/>
                </a:solidFill>
              </a:rPr>
              <a:t>NO one </a:t>
            </a:r>
            <a:r>
              <a:rPr lang="en-US" dirty="0" smtClean="0"/>
              <a:t>departs from </a:t>
            </a:r>
            <a:r>
              <a:rPr lang="en-US" dirty="0"/>
              <a:t>camp without a cadre member and notifying the Camp Commandant first</a:t>
            </a:r>
          </a:p>
          <a:p>
            <a:r>
              <a:rPr lang="en-US" dirty="0"/>
              <a:t>Move to training in a military formation</a:t>
            </a:r>
          </a:p>
          <a:p>
            <a:r>
              <a:rPr lang="en-US" dirty="0"/>
              <a:t>Wear your heat injury, non swimmer, allergy, bands wrist bands at all times</a:t>
            </a:r>
          </a:p>
          <a:p>
            <a:pPr marL="0" indent="0">
              <a:buNone/>
            </a:pPr>
            <a:endParaRPr lang="en-US" dirty="0"/>
          </a:p>
        </p:txBody>
      </p:sp>
    </p:spTree>
    <p:extLst>
      <p:ext uri="{BB962C8B-B14F-4D97-AF65-F5344CB8AC3E}">
        <p14:creationId xmlns:p14="http://schemas.microsoft.com/office/powerpoint/2010/main" val="1602198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4933603" cy="1151965"/>
          </a:xfrm>
        </p:spPr>
        <p:txBody>
          <a:bodyPr>
            <a:normAutofit/>
          </a:bodyPr>
          <a:lstStyle/>
          <a:p>
            <a:r>
              <a:rPr lang="en-US" sz="3600" dirty="0"/>
              <a:t>Camp Guidelines  page 3</a:t>
            </a:r>
          </a:p>
        </p:txBody>
      </p:sp>
      <p:sp>
        <p:nvSpPr>
          <p:cNvPr id="3" name="Content Placeholder 2"/>
          <p:cNvSpPr>
            <a:spLocks noGrp="1"/>
          </p:cNvSpPr>
          <p:nvPr>
            <p:ph sz="quarter" idx="13"/>
          </p:nvPr>
        </p:nvSpPr>
        <p:spPr>
          <a:xfrm>
            <a:off x="685801" y="1620051"/>
            <a:ext cx="10394707" cy="3311189"/>
          </a:xfrm>
        </p:spPr>
        <p:txBody>
          <a:bodyPr/>
          <a:lstStyle/>
          <a:p>
            <a:r>
              <a:rPr lang="en-US" dirty="0"/>
              <a:t>Phone number at  </a:t>
            </a:r>
            <a:r>
              <a:rPr lang="en-US" b="1" dirty="0"/>
              <a:t>Camp: 423 235-4918 This phone is located in the camp office. This is the camp’s business phone and parents will not be able to talk to their children on this line unless it is an emergency. The staff member will take a message and deliver it to the unit. Of course, emergency messages will be delivered as soon as possible. </a:t>
            </a:r>
          </a:p>
          <a:p>
            <a:r>
              <a:rPr lang="en-US" b="1" dirty="0"/>
              <a:t>Use of cell phones by cadets, other than for pictures, is not authorized during the training day and will be limited by the cadre during the evening. Less is more!</a:t>
            </a:r>
            <a:endParaRPr lang="en-US" dirty="0"/>
          </a:p>
          <a:p>
            <a:pPr marL="0" indent="0">
              <a:buNone/>
            </a:pPr>
            <a:endParaRPr lang="en-US" dirty="0"/>
          </a:p>
        </p:txBody>
      </p:sp>
    </p:spTree>
    <p:extLst>
      <p:ext uri="{BB962C8B-B14F-4D97-AF65-F5344CB8AC3E}">
        <p14:creationId xmlns:p14="http://schemas.microsoft.com/office/powerpoint/2010/main" val="3181940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6920344" cy="561109"/>
          </a:xfrm>
        </p:spPr>
        <p:txBody>
          <a:bodyPr>
            <a:normAutofit fontScale="90000"/>
          </a:bodyPr>
          <a:lstStyle/>
          <a:p>
            <a:r>
              <a:rPr lang="en-US" sz="3600" dirty="0" smtClean="0"/>
              <a:t>Drop Off and Pick up Procedures</a:t>
            </a:r>
            <a:endParaRPr lang="en-US" sz="3600" dirty="0"/>
          </a:p>
        </p:txBody>
      </p:sp>
      <p:sp>
        <p:nvSpPr>
          <p:cNvPr id="3" name="Content Placeholder 2"/>
          <p:cNvSpPr>
            <a:spLocks noGrp="1"/>
          </p:cNvSpPr>
          <p:nvPr>
            <p:ph idx="1"/>
          </p:nvPr>
        </p:nvSpPr>
        <p:spPr>
          <a:xfrm>
            <a:off x="6155575" y="2130829"/>
            <a:ext cx="4667596" cy="3005458"/>
          </a:xfrm>
        </p:spPr>
        <p:txBody>
          <a:bodyPr>
            <a:normAutofit fontScale="77500" lnSpcReduction="20000"/>
          </a:bodyPr>
          <a:lstStyle/>
          <a:p>
            <a:r>
              <a:rPr lang="en-US" sz="2100" dirty="0" smtClean="0"/>
              <a:t>Pick up </a:t>
            </a:r>
            <a:r>
              <a:rPr lang="en-US" sz="2100" dirty="0" smtClean="0"/>
              <a:t>5 </a:t>
            </a:r>
            <a:r>
              <a:rPr lang="en-US" sz="2100" dirty="0" smtClean="0"/>
              <a:t>June </a:t>
            </a:r>
            <a:r>
              <a:rPr lang="en-US" sz="2100" dirty="0" smtClean="0"/>
              <a:t>After awards ceremony</a:t>
            </a:r>
            <a:endParaRPr lang="en-US" sz="2100" dirty="0" smtClean="0"/>
          </a:p>
          <a:p>
            <a:r>
              <a:rPr lang="en-US" sz="2100" dirty="0" smtClean="0"/>
              <a:t>Report to the HQ shed</a:t>
            </a:r>
          </a:p>
          <a:p>
            <a:r>
              <a:rPr lang="en-US" sz="2100" dirty="0" smtClean="0"/>
              <a:t>Note authorizing someone to pick up cadet if  parent or guardian is not present </a:t>
            </a:r>
          </a:p>
          <a:p>
            <a:r>
              <a:rPr lang="en-US" sz="2100" dirty="0" smtClean="0"/>
              <a:t>make contact with MSG Ross or MRS Evers</a:t>
            </a:r>
          </a:p>
          <a:p>
            <a:r>
              <a:rPr lang="en-US" sz="2100" dirty="0" smtClean="0"/>
              <a:t>Cadets will not be released to anyone other than parent or guardian without prior written consent </a:t>
            </a:r>
            <a:endParaRPr lang="en-US" sz="2100" dirty="0" smtClean="0"/>
          </a:p>
          <a:p>
            <a:r>
              <a:rPr lang="en-US" sz="2100" dirty="0" smtClean="0"/>
              <a:t>Come watch your cadets compete on </a:t>
            </a:r>
            <a:r>
              <a:rPr lang="en-US" sz="2100" dirty="0" err="1" smtClean="0"/>
              <a:t>friday</a:t>
            </a:r>
            <a:endParaRPr lang="en-US" sz="2100" dirty="0" smtClean="0"/>
          </a:p>
          <a:p>
            <a:endParaRPr lang="en-US" sz="2100" dirty="0" smtClean="0"/>
          </a:p>
          <a:p>
            <a:pPr marL="0" indent="0">
              <a:buNone/>
            </a:pPr>
            <a:endParaRPr lang="en-US" dirty="0" smtClean="0"/>
          </a:p>
          <a:p>
            <a:pPr marL="0" indent="0">
              <a:buNone/>
            </a:pPr>
            <a:endParaRPr lang="en-US" dirty="0"/>
          </a:p>
          <a:p>
            <a:pPr marL="0" indent="0">
              <a:buNone/>
            </a:pPr>
            <a:endParaRPr lang="en-US" dirty="0" smtClean="0"/>
          </a:p>
        </p:txBody>
      </p:sp>
      <p:sp>
        <p:nvSpPr>
          <p:cNvPr id="4" name="Content Placeholder 2"/>
          <p:cNvSpPr txBox="1">
            <a:spLocks/>
          </p:cNvSpPr>
          <p:nvPr/>
        </p:nvSpPr>
        <p:spPr>
          <a:xfrm>
            <a:off x="461818" y="1579419"/>
            <a:ext cx="5693757" cy="3556868"/>
          </a:xfrm>
          <a:prstGeom prst="rect">
            <a:avLst/>
          </a:prstGeom>
        </p:spPr>
        <p:txBody>
          <a:bodyPr vert="horz" lIns="91440" tIns="45720" rIns="91440" bIns="45720" rtlCol="0" anchor="ctr">
            <a:normAutofit fontScale="47500" lnSpcReduction="2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n-US" sz="3800" dirty="0" smtClean="0"/>
              <a:t>Arrive 1330 on </a:t>
            </a:r>
            <a:r>
              <a:rPr lang="en-US" sz="3800" dirty="0" smtClean="0"/>
              <a:t>31 May</a:t>
            </a:r>
            <a:endParaRPr lang="en-US" sz="3800" dirty="0" smtClean="0"/>
          </a:p>
          <a:p>
            <a:r>
              <a:rPr lang="en-US" sz="3800" dirty="0" smtClean="0"/>
              <a:t>Report to the HQ shed</a:t>
            </a:r>
          </a:p>
          <a:p>
            <a:r>
              <a:rPr lang="en-US" sz="3800" dirty="0" smtClean="0"/>
              <a:t>Drive equipment to camp site and drop off</a:t>
            </a:r>
          </a:p>
          <a:p>
            <a:r>
              <a:rPr lang="en-US" sz="3800" dirty="0" smtClean="0"/>
              <a:t>make contact with MSG Ross or MRS Evers</a:t>
            </a:r>
          </a:p>
          <a:p>
            <a:r>
              <a:rPr lang="en-US" sz="3800" dirty="0" smtClean="0"/>
              <a:t>Provide written instructions for medications along with the appropriate quantity of medications if required</a:t>
            </a:r>
          </a:p>
          <a:p>
            <a:r>
              <a:rPr lang="en-US" sz="3800" dirty="0" smtClean="0"/>
              <a:t>Wear swim trunks/ suit  under clothes when arriving </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p:txBody>
      </p:sp>
    </p:spTree>
    <p:extLst>
      <p:ext uri="{BB962C8B-B14F-4D97-AF65-F5344CB8AC3E}">
        <p14:creationId xmlns:p14="http://schemas.microsoft.com/office/powerpoint/2010/main" val="3790336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6" name="TextBox 4"/>
          <p:cNvSpPr txBox="1">
            <a:spLocks noChangeArrowheads="1"/>
          </p:cNvSpPr>
          <p:nvPr/>
        </p:nvSpPr>
        <p:spPr bwMode="auto">
          <a:xfrm>
            <a:off x="4191001" y="219670"/>
            <a:ext cx="4557723" cy="923330"/>
          </a:xfrm>
          <a:prstGeom prst="rect">
            <a:avLst/>
          </a:prstGeom>
          <a:noFill/>
          <a:ln w="9525">
            <a:noFill/>
            <a:miter lim="800000"/>
            <a:headEnd/>
            <a:tailEnd/>
          </a:ln>
        </p:spPr>
        <p:txBody>
          <a:bodyPr wrap="none">
            <a:spAutoFit/>
          </a:bodyPr>
          <a:lstStyle/>
          <a:p>
            <a:pPr algn="ctr"/>
            <a:r>
              <a:rPr lang="en-US" dirty="0"/>
              <a:t>2020 JCLC</a:t>
            </a:r>
            <a:br>
              <a:rPr lang="en-US" dirty="0"/>
            </a:br>
            <a:r>
              <a:rPr lang="en-US" b="1" dirty="0">
                <a:latin typeface="Arial" pitchFamily="34" charset="0"/>
                <a:cs typeface="Arial" pitchFamily="34" charset="0"/>
              </a:rPr>
              <a:t> Alternate Camp</a:t>
            </a:r>
            <a:br>
              <a:rPr lang="en-US" b="1" dirty="0">
                <a:latin typeface="Arial" pitchFamily="34" charset="0"/>
                <a:cs typeface="Arial" pitchFamily="34" charset="0"/>
              </a:rPr>
            </a:br>
            <a:r>
              <a:rPr lang="en-US" b="1" dirty="0">
                <a:latin typeface="Arial" pitchFamily="34" charset="0"/>
                <a:cs typeface="Arial" pitchFamily="34" charset="0"/>
              </a:rPr>
              <a:t>Camp Davy Crockett  Training Schedule</a:t>
            </a:r>
            <a:endParaRPr lang="en-US" dirty="0">
              <a:latin typeface="Calibri" pitchFamily="34" charset="0"/>
            </a:endParaRPr>
          </a:p>
        </p:txBody>
      </p:sp>
      <p:sp>
        <p:nvSpPr>
          <p:cNvPr id="7197" name="TextBox 5"/>
          <p:cNvSpPr txBox="1">
            <a:spLocks noChangeArrowheads="1"/>
          </p:cNvSpPr>
          <p:nvPr/>
        </p:nvSpPr>
        <p:spPr bwMode="auto">
          <a:xfrm>
            <a:off x="407850" y="1562978"/>
            <a:ext cx="5771773" cy="3139321"/>
          </a:xfrm>
          <a:prstGeom prst="rect">
            <a:avLst/>
          </a:prstGeom>
          <a:noFill/>
          <a:ln w="9525">
            <a:solidFill>
              <a:schemeClr val="accent1"/>
            </a:solidFill>
            <a:miter lim="800000"/>
            <a:headEnd/>
            <a:tailEnd/>
          </a:ln>
        </p:spPr>
        <p:txBody>
          <a:bodyPr wrap="none">
            <a:spAutoFit/>
          </a:bodyPr>
          <a:lstStyle/>
          <a:p>
            <a:r>
              <a:rPr lang="en-US" dirty="0">
                <a:latin typeface="Calibri" pitchFamily="34" charset="0"/>
              </a:rPr>
              <a:t>Registration 		1200 - 1400</a:t>
            </a:r>
          </a:p>
          <a:p>
            <a:r>
              <a:rPr lang="en-US" dirty="0">
                <a:latin typeface="Calibri" pitchFamily="34" charset="0"/>
              </a:rPr>
              <a:t>Confirm Opening Report Numbers</a:t>
            </a:r>
          </a:p>
          <a:p>
            <a:r>
              <a:rPr lang="en-US" dirty="0">
                <a:latin typeface="Calibri" pitchFamily="34" charset="0"/>
              </a:rPr>
              <a:t>	Set up camp</a:t>
            </a:r>
          </a:p>
          <a:p>
            <a:r>
              <a:rPr lang="en-US" dirty="0">
                <a:latin typeface="Calibri" pitchFamily="34" charset="0"/>
              </a:rPr>
              <a:t>	Camp Orientation    1300-1600</a:t>
            </a:r>
          </a:p>
          <a:p>
            <a:r>
              <a:rPr lang="en-US" dirty="0">
                <a:latin typeface="Calibri" pitchFamily="34" charset="0"/>
              </a:rPr>
              <a:t>	Swim test		 1300-1600</a:t>
            </a:r>
          </a:p>
          <a:p>
            <a:r>
              <a:rPr lang="en-US" dirty="0">
                <a:latin typeface="Calibri" pitchFamily="34" charset="0"/>
              </a:rPr>
              <a:t>		</a:t>
            </a:r>
          </a:p>
          <a:p>
            <a:r>
              <a:rPr lang="en-US" dirty="0">
                <a:latin typeface="Calibri" pitchFamily="34" charset="0"/>
              </a:rPr>
              <a:t>First formation and flags (U1)	1700</a:t>
            </a:r>
          </a:p>
          <a:p>
            <a:r>
              <a:rPr lang="en-US" dirty="0">
                <a:latin typeface="Calibri" pitchFamily="34" charset="0"/>
              </a:rPr>
              <a:t>Dinner*			1730</a:t>
            </a:r>
          </a:p>
          <a:p>
            <a:r>
              <a:rPr lang="en-US" dirty="0">
                <a:latin typeface="Calibri" pitchFamily="34" charset="0"/>
              </a:rPr>
              <a:t>*Safety Briefings </a:t>
            </a:r>
            <a:r>
              <a:rPr lang="en-US" sz="1100" dirty="0">
                <a:latin typeface="Calibri" pitchFamily="34" charset="0"/>
              </a:rPr>
              <a:t>(Rifle, Archery)</a:t>
            </a:r>
            <a:r>
              <a:rPr lang="en-US" dirty="0">
                <a:latin typeface="Calibri" pitchFamily="34" charset="0"/>
              </a:rPr>
              <a:t>	1830</a:t>
            </a:r>
          </a:p>
          <a:p>
            <a:r>
              <a:rPr lang="en-US" b="1" i="1" u="sng" dirty="0">
                <a:latin typeface="Calibri" pitchFamily="34" charset="0"/>
              </a:rPr>
              <a:t>Leader Meeting		Immediately after Safety Briefings</a:t>
            </a:r>
          </a:p>
          <a:p>
            <a:r>
              <a:rPr lang="en-US" dirty="0">
                <a:latin typeface="Calibri" pitchFamily="34" charset="0"/>
              </a:rPr>
              <a:t>Taps			2230</a:t>
            </a:r>
          </a:p>
        </p:txBody>
      </p:sp>
      <p:sp>
        <p:nvSpPr>
          <p:cNvPr id="5" name="TextBox 4"/>
          <p:cNvSpPr txBox="1"/>
          <p:nvPr/>
        </p:nvSpPr>
        <p:spPr>
          <a:xfrm>
            <a:off x="6841208" y="3704237"/>
            <a:ext cx="4134530" cy="1815882"/>
          </a:xfrm>
          <a:prstGeom prst="rect">
            <a:avLst/>
          </a:prstGeom>
          <a:noFill/>
        </p:spPr>
        <p:txBody>
          <a:bodyPr wrap="none" rtlCol="0">
            <a:spAutoFit/>
          </a:bodyPr>
          <a:lstStyle/>
          <a:p>
            <a:r>
              <a:rPr lang="en-US" sz="1400" dirty="0"/>
              <a:t>1. Scout guides will meet school rep at registration</a:t>
            </a:r>
          </a:p>
          <a:p>
            <a:r>
              <a:rPr lang="en-US" sz="1400" dirty="0"/>
              <a:t>2. Registration includes turning in:</a:t>
            </a:r>
          </a:p>
          <a:p>
            <a:r>
              <a:rPr lang="en-US" sz="1400" dirty="0"/>
              <a:t>	a. Venture Scout registration forms</a:t>
            </a:r>
          </a:p>
          <a:p>
            <a:r>
              <a:rPr lang="en-US" sz="1400" dirty="0"/>
              <a:t>	b. Verifying payment plan</a:t>
            </a:r>
          </a:p>
          <a:p>
            <a:r>
              <a:rPr lang="en-US" sz="1400" dirty="0"/>
              <a:t>	c. Physicals / Mandatory Forms /Medical Issues</a:t>
            </a:r>
          </a:p>
          <a:p>
            <a:r>
              <a:rPr lang="en-US" sz="1400" dirty="0"/>
              <a:t>	d. Unit Roster Verified for Opening Report</a:t>
            </a:r>
          </a:p>
          <a:p>
            <a:r>
              <a:rPr lang="en-US" sz="1400" dirty="0"/>
              <a:t>	e. Verify Camp Site Location</a:t>
            </a:r>
          </a:p>
          <a:p>
            <a:r>
              <a:rPr lang="en-US" sz="1400" dirty="0"/>
              <a:t>	f. Turn in Air Tanks for Range use</a:t>
            </a:r>
          </a:p>
        </p:txBody>
      </p:sp>
      <p:sp>
        <p:nvSpPr>
          <p:cNvPr id="6" name="TextBox 5"/>
          <p:cNvSpPr txBox="1"/>
          <p:nvPr/>
        </p:nvSpPr>
        <p:spPr>
          <a:xfrm>
            <a:off x="5562600" y="1143000"/>
            <a:ext cx="1274708" cy="523220"/>
          </a:xfrm>
          <a:prstGeom prst="rect">
            <a:avLst/>
          </a:prstGeom>
          <a:noFill/>
        </p:spPr>
        <p:txBody>
          <a:bodyPr wrap="none" rtlCol="0">
            <a:spAutoFit/>
          </a:bodyPr>
          <a:lstStyle/>
          <a:p>
            <a:r>
              <a:rPr lang="en-US" sz="2800" b="1"/>
              <a:t>Sunday</a:t>
            </a:r>
          </a:p>
        </p:txBody>
      </p:sp>
      <p:graphicFrame>
        <p:nvGraphicFramePr>
          <p:cNvPr id="8" name="Table 7"/>
          <p:cNvGraphicFramePr>
            <a:graphicFrameLocks noGrp="1"/>
          </p:cNvGraphicFramePr>
          <p:nvPr>
            <p:extLst>
              <p:ext uri="{D42A27DB-BD31-4B8C-83A1-F6EECF244321}">
                <p14:modId xmlns:p14="http://schemas.microsoft.com/office/powerpoint/2010/main" val="3398347618"/>
              </p:ext>
            </p:extLst>
          </p:nvPr>
        </p:nvGraphicFramePr>
        <p:xfrm>
          <a:off x="8908473" y="474729"/>
          <a:ext cx="1905000" cy="2608218"/>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tblGrid>
              <a:tr h="3483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Evening Dining Order</a:t>
                      </a:r>
                    </a:p>
                    <a:p>
                      <a:pPr algn="ctr"/>
                      <a:endParaRPr lang="en-US" sz="1400" dirty="0"/>
                    </a:p>
                  </a:txBody>
                  <a:tcPr/>
                </a:tc>
                <a:extLst>
                  <a:ext uri="{0D108BD9-81ED-4DB2-BD59-A6C34878D82A}">
                    <a16:rowId xmlns:a16="http://schemas.microsoft.com/office/drawing/2014/main" val="10000"/>
                  </a:ext>
                </a:extLst>
              </a:tr>
              <a:tr h="3483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a:t>Navy</a:t>
                      </a:r>
                    </a:p>
                  </a:txBody>
                  <a:tcPr/>
                </a:tc>
                <a:extLst>
                  <a:ext uri="{0D108BD9-81ED-4DB2-BD59-A6C34878D82A}">
                    <a16:rowId xmlns:a16="http://schemas.microsoft.com/office/drawing/2014/main" val="10001"/>
                  </a:ext>
                </a:extLst>
              </a:tr>
              <a:tr h="3483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a:t>U5</a:t>
                      </a:r>
                    </a:p>
                  </a:txBody>
                  <a:tcPr/>
                </a:tc>
                <a:extLst>
                  <a:ext uri="{0D108BD9-81ED-4DB2-BD59-A6C34878D82A}">
                    <a16:rowId xmlns:a16="http://schemas.microsoft.com/office/drawing/2014/main" val="10003"/>
                  </a:ext>
                </a:extLst>
              </a:tr>
              <a:tr h="348343">
                <a:tc>
                  <a:txBody>
                    <a:bodyPr/>
                    <a:lstStyle/>
                    <a:p>
                      <a:pPr algn="ctr"/>
                      <a:r>
                        <a:rPr lang="en-US" sz="1400"/>
                        <a:t>U4</a:t>
                      </a:r>
                    </a:p>
                  </a:txBody>
                  <a:tcPr/>
                </a:tc>
                <a:extLst>
                  <a:ext uri="{0D108BD9-81ED-4DB2-BD59-A6C34878D82A}">
                    <a16:rowId xmlns:a16="http://schemas.microsoft.com/office/drawing/2014/main" val="10004"/>
                  </a:ext>
                </a:extLst>
              </a:tr>
              <a:tr h="3483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a:t>U3</a:t>
                      </a:r>
                    </a:p>
                  </a:txBody>
                  <a:tcPr/>
                </a:tc>
                <a:extLst>
                  <a:ext uri="{0D108BD9-81ED-4DB2-BD59-A6C34878D82A}">
                    <a16:rowId xmlns:a16="http://schemas.microsoft.com/office/drawing/2014/main" val="10005"/>
                  </a:ext>
                </a:extLst>
              </a:tr>
              <a:tr h="3483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a:t>U2</a:t>
                      </a:r>
                    </a:p>
                  </a:txBody>
                  <a:tcPr/>
                </a:tc>
                <a:extLst>
                  <a:ext uri="{0D108BD9-81ED-4DB2-BD59-A6C34878D82A}">
                    <a16:rowId xmlns:a16="http://schemas.microsoft.com/office/drawing/2014/main" val="10006"/>
                  </a:ext>
                </a:extLst>
              </a:tr>
              <a:tr h="3483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U1</a:t>
                      </a:r>
                    </a:p>
                  </a:txBody>
                  <a:tcPr/>
                </a:tc>
                <a:extLst>
                  <a:ext uri="{0D108BD9-81ED-4DB2-BD59-A6C34878D82A}">
                    <a16:rowId xmlns:a16="http://schemas.microsoft.com/office/drawing/2014/main" val="10007"/>
                  </a:ext>
                </a:extLst>
              </a:tr>
            </a:tbl>
          </a:graphicData>
        </a:graphic>
      </p:graphicFrame>
      <p:sp>
        <p:nvSpPr>
          <p:cNvPr id="2" name="TextBox 1"/>
          <p:cNvSpPr txBox="1"/>
          <p:nvPr/>
        </p:nvSpPr>
        <p:spPr>
          <a:xfrm>
            <a:off x="4442098" y="1753098"/>
            <a:ext cx="1524000" cy="1815882"/>
          </a:xfrm>
          <a:prstGeom prst="rect">
            <a:avLst/>
          </a:prstGeom>
          <a:solidFill>
            <a:srgbClr val="FF0000"/>
          </a:solidFill>
          <a:ln>
            <a:solidFill>
              <a:srgbClr val="FFFF00"/>
            </a:solidFill>
          </a:ln>
        </p:spPr>
        <p:txBody>
          <a:bodyPr wrap="square" rtlCol="0">
            <a:spAutoFit/>
          </a:bodyPr>
          <a:lstStyle/>
          <a:p>
            <a:pPr algn="ctr"/>
            <a:r>
              <a:rPr lang="en-US" sz="1400" b="1" u="sng" dirty="0">
                <a:solidFill>
                  <a:srgbClr val="FFFF00"/>
                </a:solidFill>
              </a:rPr>
              <a:t>Leaders</a:t>
            </a:r>
          </a:p>
          <a:p>
            <a:pPr algn="ctr"/>
            <a:r>
              <a:rPr lang="en-US" sz="1400" b="1" u="sng" dirty="0">
                <a:solidFill>
                  <a:srgbClr val="FFFF00"/>
                </a:solidFill>
              </a:rPr>
              <a:t>Must </a:t>
            </a:r>
          </a:p>
          <a:p>
            <a:pPr algn="ctr"/>
            <a:r>
              <a:rPr lang="en-US" sz="1400" b="1" u="sng" dirty="0">
                <a:solidFill>
                  <a:srgbClr val="FFFF00"/>
                </a:solidFill>
              </a:rPr>
              <a:t>Ensure </a:t>
            </a:r>
          </a:p>
          <a:p>
            <a:pPr algn="ctr"/>
            <a:r>
              <a:rPr lang="en-US" sz="1400" b="1" u="sng" dirty="0">
                <a:solidFill>
                  <a:srgbClr val="FFFF00"/>
                </a:solidFill>
              </a:rPr>
              <a:t>Cadets and </a:t>
            </a:r>
          </a:p>
          <a:p>
            <a:pPr algn="ctr"/>
            <a:r>
              <a:rPr lang="en-US" sz="1400" b="1" u="sng" dirty="0">
                <a:solidFill>
                  <a:srgbClr val="FFFF00"/>
                </a:solidFill>
              </a:rPr>
              <a:t>Chaperones</a:t>
            </a:r>
          </a:p>
          <a:p>
            <a:pPr algn="ctr"/>
            <a:r>
              <a:rPr lang="en-US" sz="1400" b="1" u="sng" dirty="0">
                <a:solidFill>
                  <a:srgbClr val="FFFF00"/>
                </a:solidFill>
              </a:rPr>
              <a:t>Hydrate </a:t>
            </a:r>
          </a:p>
          <a:p>
            <a:pPr algn="ctr"/>
            <a:r>
              <a:rPr lang="en-US" sz="1400" b="1" u="sng" dirty="0">
                <a:solidFill>
                  <a:srgbClr val="FFFF00"/>
                </a:solidFill>
              </a:rPr>
              <a:t>Well</a:t>
            </a:r>
          </a:p>
          <a:p>
            <a:pPr algn="ctr"/>
            <a:r>
              <a:rPr lang="en-US" sz="1400" b="1" u="sng" dirty="0">
                <a:solidFill>
                  <a:srgbClr val="FFFF00"/>
                </a:solidFill>
              </a:rPr>
              <a:t>Every Night!</a:t>
            </a:r>
          </a:p>
        </p:txBody>
      </p:sp>
      <p:sp>
        <p:nvSpPr>
          <p:cNvPr id="10" name="TextBox 9">
            <a:extLst>
              <a:ext uri="{FF2B5EF4-FFF2-40B4-BE49-F238E27FC236}">
                <a16:creationId xmlns:a16="http://schemas.microsoft.com/office/drawing/2014/main" id="{7CCB4F98-1300-0D4A-96C2-0E66BB55C526}"/>
              </a:ext>
            </a:extLst>
          </p:cNvPr>
          <p:cNvSpPr txBox="1"/>
          <p:nvPr/>
        </p:nvSpPr>
        <p:spPr>
          <a:xfrm>
            <a:off x="547852" y="4781455"/>
            <a:ext cx="1994457" cy="1477328"/>
          </a:xfrm>
          <a:prstGeom prst="rect">
            <a:avLst/>
          </a:prstGeom>
          <a:noFill/>
          <a:ln>
            <a:solidFill>
              <a:schemeClr val="accent1"/>
            </a:solidFill>
          </a:ln>
        </p:spPr>
        <p:txBody>
          <a:bodyPr wrap="none" rtlCol="0">
            <a:spAutoFit/>
          </a:bodyPr>
          <a:lstStyle/>
          <a:p>
            <a:r>
              <a:rPr lang="en-US" dirty="0"/>
              <a:t>U1 TW, CHS, Grundy</a:t>
            </a:r>
          </a:p>
          <a:p>
            <a:r>
              <a:rPr lang="en-US" dirty="0"/>
              <a:t>U2 Jefferson &amp; WHS</a:t>
            </a:r>
          </a:p>
          <a:p>
            <a:r>
              <a:rPr lang="en-US" dirty="0"/>
              <a:t>U3  Greene &amp; BHS</a:t>
            </a:r>
          </a:p>
          <a:p>
            <a:r>
              <a:rPr lang="en-US" dirty="0"/>
              <a:t>U4  MHS &amp; Corbin</a:t>
            </a:r>
          </a:p>
          <a:p>
            <a:r>
              <a:rPr lang="en-US" dirty="0"/>
              <a:t>U5 TNHS, SHHS</a:t>
            </a:r>
          </a:p>
        </p:txBody>
      </p:sp>
    </p:spTree>
    <p:extLst>
      <p:ext uri="{BB962C8B-B14F-4D97-AF65-F5344CB8AC3E}">
        <p14:creationId xmlns:p14="http://schemas.microsoft.com/office/powerpoint/2010/main" val="2273228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838200"/>
            <a:ext cx="4876800" cy="457200"/>
          </a:xfrm>
          <a:solidFill>
            <a:srgbClr val="FF0000"/>
          </a:solidFill>
          <a:ln>
            <a:solidFill>
              <a:schemeClr val="accent1"/>
            </a:solidFill>
          </a:ln>
        </p:spPr>
        <p:txBody>
          <a:bodyPr>
            <a:normAutofit fontScale="90000"/>
          </a:bodyPr>
          <a:lstStyle/>
          <a:p>
            <a:r>
              <a:rPr lang="en-US" sz="2800">
                <a:solidFill>
                  <a:srgbClr val="FFFF00"/>
                </a:solidFill>
              </a:rPr>
              <a:t>Friday Competition Schedule</a:t>
            </a:r>
          </a:p>
        </p:txBody>
      </p:sp>
      <p:sp>
        <p:nvSpPr>
          <p:cNvPr id="3" name="Content Placeholder 2"/>
          <p:cNvSpPr>
            <a:spLocks noGrp="1"/>
          </p:cNvSpPr>
          <p:nvPr>
            <p:ph idx="1"/>
          </p:nvPr>
        </p:nvSpPr>
        <p:spPr>
          <a:xfrm>
            <a:off x="1676400" y="1786273"/>
            <a:ext cx="8229600" cy="3758133"/>
          </a:xfrm>
        </p:spPr>
        <p:txBody>
          <a:bodyPr>
            <a:normAutofit fontScale="55000" lnSpcReduction="20000"/>
          </a:bodyPr>
          <a:lstStyle/>
          <a:p>
            <a:r>
              <a:rPr lang="en-US" sz="1200" dirty="0"/>
              <a:t>0530-0630	PT</a:t>
            </a:r>
          </a:p>
          <a:p>
            <a:r>
              <a:rPr lang="en-US" sz="1200" dirty="0"/>
              <a:t>0700-0715	Flags Field </a:t>
            </a:r>
          </a:p>
          <a:p>
            <a:r>
              <a:rPr lang="en-US" sz="1200" dirty="0"/>
              <a:t>0715-0815	Breakfast</a:t>
            </a:r>
          </a:p>
          <a:p>
            <a:r>
              <a:rPr lang="en-US" sz="1200" dirty="0"/>
              <a:t>0900-1200	(Competition Prep) or Archery / Tower / Pool / Trading Post		</a:t>
            </a:r>
          </a:p>
          <a:p>
            <a:r>
              <a:rPr lang="en-US" sz="1200" dirty="0"/>
              <a:t>1215-1230	Lunch Formation at Flags Field</a:t>
            </a:r>
          </a:p>
          <a:p>
            <a:r>
              <a:rPr lang="en-US" sz="1200" dirty="0"/>
              <a:t>1230-1330	Lunch in the dining hall</a:t>
            </a:r>
          </a:p>
          <a:p>
            <a:r>
              <a:rPr lang="en-US" sz="1200" dirty="0"/>
              <a:t>1400-1700	Competitions</a:t>
            </a:r>
          </a:p>
          <a:p>
            <a:pPr lvl="1"/>
            <a:r>
              <a:rPr lang="en-US" sz="1050" dirty="0"/>
              <a:t>1400-1430	</a:t>
            </a:r>
            <a:r>
              <a:rPr lang="en-US" sz="1050" b="1" dirty="0"/>
              <a:t>Canoe Race </a:t>
            </a:r>
            <a:r>
              <a:rPr lang="en-US" sz="1050" dirty="0"/>
              <a:t>(All units at the same time)</a:t>
            </a:r>
          </a:p>
          <a:p>
            <a:pPr lvl="1"/>
            <a:r>
              <a:rPr lang="en-US" sz="1050" dirty="0"/>
              <a:t>1430-1630	</a:t>
            </a:r>
            <a:r>
              <a:rPr lang="en-US" sz="1050" b="1" dirty="0"/>
              <a:t>Squad Drill </a:t>
            </a:r>
            <a:r>
              <a:rPr lang="en-US" sz="1050" dirty="0"/>
              <a:t>/ </a:t>
            </a:r>
            <a:r>
              <a:rPr lang="en-US" sz="1050" b="1" dirty="0"/>
              <a:t>Rope Bridge </a:t>
            </a:r>
            <a:r>
              <a:rPr lang="en-US" sz="1050" dirty="0"/>
              <a:t>( Units 1-3 at Squad Drill / Units 4-5 at Rope Bridge 1430-1530, then swap)</a:t>
            </a:r>
          </a:p>
          <a:p>
            <a:pPr lvl="1"/>
            <a:r>
              <a:rPr lang="en-US" sz="1050" dirty="0"/>
              <a:t>1500-1530	</a:t>
            </a:r>
            <a:r>
              <a:rPr lang="en-US" sz="1050" b="1" dirty="0"/>
              <a:t>Water Survival  </a:t>
            </a:r>
            <a:r>
              <a:rPr lang="en-US" sz="1050" dirty="0"/>
              <a:t>(All units at the same time)</a:t>
            </a:r>
          </a:p>
          <a:p>
            <a:pPr lvl="1"/>
            <a:r>
              <a:rPr lang="en-US" sz="1050" dirty="0"/>
              <a:t>1500-1700	</a:t>
            </a:r>
            <a:r>
              <a:rPr lang="en-US" sz="1050" b="1" dirty="0"/>
              <a:t>Tomahawk Throw  </a:t>
            </a:r>
            <a:r>
              <a:rPr lang="en-US" sz="1050" dirty="0"/>
              <a:t>Units  1-3 at Tomahawk and 4-5 at </a:t>
            </a:r>
            <a:r>
              <a:rPr lang="en-US" sz="1050" b="1" dirty="0"/>
              <a:t>Survival Skills </a:t>
            </a:r>
            <a:r>
              <a:rPr lang="en-US" sz="1050" dirty="0"/>
              <a:t>(Complete and swap) (Co-located)</a:t>
            </a:r>
          </a:p>
          <a:p>
            <a:pPr lvl="1"/>
            <a:r>
              <a:rPr lang="en-US" sz="1050" dirty="0"/>
              <a:t>1700-1745	</a:t>
            </a:r>
            <a:r>
              <a:rPr lang="en-US" sz="1050" b="1" dirty="0"/>
              <a:t>Tug-o-War</a:t>
            </a:r>
            <a:r>
              <a:rPr lang="en-US" sz="1050" dirty="0"/>
              <a:t> (All units in formation at Flags Field)</a:t>
            </a:r>
          </a:p>
          <a:p>
            <a:r>
              <a:rPr lang="en-US" sz="1200" dirty="0"/>
              <a:t>1745-1830	Flag Assembly and Awards Ceremony</a:t>
            </a:r>
          </a:p>
          <a:p>
            <a:r>
              <a:rPr lang="en-US" sz="1200" dirty="0"/>
              <a:t>1840-UTC	Cookout / </a:t>
            </a:r>
            <a:r>
              <a:rPr lang="en-US" sz="1100" dirty="0"/>
              <a:t>Activities</a:t>
            </a:r>
            <a:endParaRPr lang="en-US" sz="1200" dirty="0"/>
          </a:p>
          <a:p>
            <a:r>
              <a:rPr lang="en-US" sz="1200" dirty="0"/>
              <a:t>1915-UTC	AAR</a:t>
            </a:r>
          </a:p>
          <a:p>
            <a:r>
              <a:rPr lang="en-US" sz="1200" dirty="0"/>
              <a:t>2130		Cadets in campsites</a:t>
            </a:r>
          </a:p>
          <a:p>
            <a:r>
              <a:rPr lang="en-US" sz="1200" dirty="0"/>
              <a:t>2300		Taps</a:t>
            </a:r>
          </a:p>
        </p:txBody>
      </p:sp>
      <p:sp>
        <p:nvSpPr>
          <p:cNvPr id="4" name="TextBox 3"/>
          <p:cNvSpPr txBox="1"/>
          <p:nvPr/>
        </p:nvSpPr>
        <p:spPr>
          <a:xfrm>
            <a:off x="1826314" y="5638018"/>
            <a:ext cx="7726795" cy="577081"/>
          </a:xfrm>
          <a:prstGeom prst="rect">
            <a:avLst/>
          </a:prstGeom>
          <a:noFill/>
        </p:spPr>
        <p:txBody>
          <a:bodyPr wrap="none" rtlCol="0">
            <a:spAutoFit/>
          </a:bodyPr>
          <a:lstStyle/>
          <a:p>
            <a:r>
              <a:rPr lang="en-US" sz="1050" dirty="0"/>
              <a:t>NOTE: for fun day activities, schools may break up into two groups, accompanied by a cadre member, and go to the training of their choice.</a:t>
            </a:r>
          </a:p>
          <a:p>
            <a:r>
              <a:rPr lang="en-US" sz="1050" dirty="0"/>
              <a:t>UNIFORM FOR THE TRAINING DAY IS: ACU / Boots and Hat / Water bottle or Canteen (</a:t>
            </a:r>
            <a:r>
              <a:rPr lang="en-US" sz="1050" b="1" dirty="0"/>
              <a:t>Evening formation FUN-DAY</a:t>
            </a:r>
            <a:r>
              <a:rPr lang="en-US" sz="1050" dirty="0"/>
              <a:t> uniform is Cadre select)</a:t>
            </a:r>
          </a:p>
          <a:p>
            <a:r>
              <a:rPr lang="en-US" sz="1050" dirty="0"/>
              <a:t>UNIFORM FOR  COMPETITIONS IS: Unit PT uniform with water container or </a:t>
            </a:r>
            <a:r>
              <a:rPr lang="en-US" sz="1050" b="1" dirty="0"/>
              <a:t>as specified by the competition rules.</a:t>
            </a:r>
          </a:p>
        </p:txBody>
      </p:sp>
      <p:graphicFrame>
        <p:nvGraphicFramePr>
          <p:cNvPr id="5" name="Table 4"/>
          <p:cNvGraphicFramePr>
            <a:graphicFrameLocks noGrp="1"/>
          </p:cNvGraphicFramePr>
          <p:nvPr>
            <p:extLst/>
          </p:nvPr>
        </p:nvGraphicFramePr>
        <p:xfrm>
          <a:off x="8534400" y="1295401"/>
          <a:ext cx="1981200" cy="1948539"/>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326571">
                <a:tc>
                  <a:txBody>
                    <a:bodyPr/>
                    <a:lstStyle/>
                    <a:p>
                      <a:r>
                        <a:rPr lang="en-US" sz="1100"/>
                        <a:t>Morning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a:t>Lunch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a:t>Evening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6571">
                <a:tc>
                  <a:txBody>
                    <a:bodyPr/>
                    <a:lstStyle/>
                    <a:p>
                      <a:r>
                        <a:rPr lang="en-US" sz="1100"/>
                        <a:t>U3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U3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a:t>U5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26571">
                <a:tc>
                  <a:txBody>
                    <a:bodyPr/>
                    <a:lstStyle/>
                    <a:p>
                      <a:r>
                        <a:rPr lang="en-US" sz="1100" dirty="0"/>
                        <a:t>U1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a:t>U5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a:t>U4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15684">
                <a:tc>
                  <a:txBody>
                    <a:bodyPr/>
                    <a:lstStyle/>
                    <a:p>
                      <a:r>
                        <a:rPr lang="en-US" sz="1100"/>
                        <a:t>U5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a:t>U4</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a:t>U2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6571">
                <a:tc>
                  <a:txBody>
                    <a:bodyPr/>
                    <a:lstStyle/>
                    <a:p>
                      <a:r>
                        <a:rPr lang="en-US" sz="1100"/>
                        <a:t>U4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a:t>U2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a:t>U1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26571">
                <a:tc>
                  <a:txBody>
                    <a:bodyPr/>
                    <a:lstStyle/>
                    <a:p>
                      <a:r>
                        <a:rPr lang="en-US" sz="1100"/>
                        <a:t>U2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a:t>U1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U3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6" name="TextBox 5"/>
          <p:cNvSpPr txBox="1"/>
          <p:nvPr/>
        </p:nvSpPr>
        <p:spPr>
          <a:xfrm>
            <a:off x="8839200" y="990601"/>
            <a:ext cx="1427818" cy="307777"/>
          </a:xfrm>
          <a:prstGeom prst="rect">
            <a:avLst/>
          </a:prstGeom>
          <a:noFill/>
        </p:spPr>
        <p:txBody>
          <a:bodyPr wrap="square" rtlCol="0">
            <a:spAutoFit/>
          </a:bodyPr>
          <a:lstStyle/>
          <a:p>
            <a:r>
              <a:rPr lang="en-US" sz="1400"/>
              <a:t>Dining Order</a:t>
            </a:r>
          </a:p>
        </p:txBody>
      </p:sp>
      <p:sp>
        <p:nvSpPr>
          <p:cNvPr id="7" name="TextBox 4"/>
          <p:cNvSpPr txBox="1">
            <a:spLocks noChangeArrowheads="1"/>
          </p:cNvSpPr>
          <p:nvPr/>
        </p:nvSpPr>
        <p:spPr bwMode="auto">
          <a:xfrm>
            <a:off x="4267200" y="76200"/>
            <a:ext cx="3576364" cy="738664"/>
          </a:xfrm>
          <a:prstGeom prst="rect">
            <a:avLst/>
          </a:prstGeom>
          <a:noFill/>
          <a:ln w="9525">
            <a:noFill/>
            <a:miter lim="800000"/>
            <a:headEnd/>
            <a:tailEnd/>
          </a:ln>
        </p:spPr>
        <p:txBody>
          <a:bodyPr wrap="none">
            <a:spAutoFit/>
          </a:bodyPr>
          <a:lstStyle/>
          <a:p>
            <a:pPr algn="ctr"/>
            <a:r>
              <a:rPr lang="en-US" sz="1400" b="1" dirty="0"/>
              <a:t>2020 JCLC</a:t>
            </a:r>
            <a:r>
              <a:rPr lang="en-US" sz="1400" dirty="0"/>
              <a:t/>
            </a:r>
            <a:br>
              <a:rPr lang="en-US" sz="1400" dirty="0"/>
            </a:br>
            <a:r>
              <a:rPr lang="en-US" sz="1400" b="1" dirty="0">
                <a:latin typeface="Arial" pitchFamily="34" charset="0"/>
                <a:cs typeface="Arial" pitchFamily="34" charset="0"/>
              </a:rPr>
              <a:t>Alternate Camp</a:t>
            </a:r>
            <a:br>
              <a:rPr lang="en-US" sz="1400" b="1" dirty="0">
                <a:latin typeface="Arial" pitchFamily="34" charset="0"/>
                <a:cs typeface="Arial" pitchFamily="34" charset="0"/>
              </a:rPr>
            </a:br>
            <a:r>
              <a:rPr lang="en-US" sz="1400" b="1" dirty="0">
                <a:latin typeface="Arial" pitchFamily="34" charset="0"/>
                <a:cs typeface="Arial" pitchFamily="34" charset="0"/>
              </a:rPr>
              <a:t>Camp Davy Crockett  Training Schedule</a:t>
            </a:r>
          </a:p>
        </p:txBody>
      </p:sp>
      <p:sp>
        <p:nvSpPr>
          <p:cNvPr id="8" name="TextBox 7"/>
          <p:cNvSpPr txBox="1"/>
          <p:nvPr/>
        </p:nvSpPr>
        <p:spPr>
          <a:xfrm>
            <a:off x="8326651" y="3458953"/>
            <a:ext cx="2452916" cy="1615827"/>
          </a:xfrm>
          <a:prstGeom prst="rect">
            <a:avLst/>
          </a:prstGeom>
          <a:solidFill>
            <a:schemeClr val="bg1">
              <a:lumMod val="85000"/>
            </a:schemeClr>
          </a:solidFill>
          <a:ln>
            <a:solidFill>
              <a:schemeClr val="accent1"/>
            </a:solidFill>
          </a:ln>
        </p:spPr>
        <p:txBody>
          <a:bodyPr wrap="none" rtlCol="0">
            <a:spAutoFit/>
          </a:bodyPr>
          <a:lstStyle/>
          <a:p>
            <a:r>
              <a:rPr lang="en-US" sz="1100" u="sng" dirty="0"/>
              <a:t>Competitions</a:t>
            </a:r>
            <a:r>
              <a:rPr lang="en-US" sz="1100" dirty="0"/>
              <a:t>:		</a:t>
            </a:r>
            <a:r>
              <a:rPr lang="en-US" sz="1100" u="sng" dirty="0"/>
              <a:t>Sponsor</a:t>
            </a:r>
          </a:p>
          <a:p>
            <a:pPr>
              <a:buFont typeface="Arial" pitchFamily="34" charset="0"/>
              <a:buChar char="•"/>
            </a:pPr>
            <a:r>
              <a:rPr lang="en-US" sz="1100" dirty="0"/>
              <a:t> Rope Bridge 		(Middlesboro)</a:t>
            </a:r>
          </a:p>
          <a:p>
            <a:pPr>
              <a:buFont typeface="Arial" pitchFamily="34" charset="0"/>
              <a:buChar char="•"/>
            </a:pPr>
            <a:r>
              <a:rPr lang="en-US" sz="1100" dirty="0"/>
              <a:t> Water Survival	(Grundy)</a:t>
            </a:r>
          </a:p>
          <a:p>
            <a:pPr>
              <a:buFont typeface="Arial" pitchFamily="34" charset="0"/>
              <a:buChar char="•"/>
            </a:pPr>
            <a:r>
              <a:rPr lang="en-US" sz="1100" dirty="0"/>
              <a:t>Tug o War 		(Greene)</a:t>
            </a:r>
          </a:p>
          <a:p>
            <a:pPr>
              <a:buFont typeface="Arial" pitchFamily="34" charset="0"/>
              <a:buChar char="•"/>
            </a:pPr>
            <a:r>
              <a:rPr lang="en-US" sz="1100" dirty="0"/>
              <a:t> Squad Drill 		(Science Hill)</a:t>
            </a:r>
          </a:p>
          <a:p>
            <a:pPr>
              <a:buFont typeface="Arial" pitchFamily="34" charset="0"/>
              <a:buChar char="•"/>
            </a:pPr>
            <a:r>
              <a:rPr lang="en-US" sz="1100" dirty="0"/>
              <a:t> Canoe Race 		(Jefferson)</a:t>
            </a:r>
          </a:p>
          <a:p>
            <a:pPr>
              <a:buFont typeface="Arial" pitchFamily="34" charset="0"/>
              <a:buChar char="•"/>
            </a:pPr>
            <a:r>
              <a:rPr lang="en-US" sz="1100" dirty="0"/>
              <a:t>Tomahawk Throw	(Whitley)</a:t>
            </a:r>
          </a:p>
          <a:p>
            <a:pPr>
              <a:buFont typeface="Arial" pitchFamily="34" charset="0"/>
              <a:buChar char="•"/>
            </a:pPr>
            <a:r>
              <a:rPr lang="en-US" sz="1100" dirty="0"/>
              <a:t> Survival Skills 	(Corbin)</a:t>
            </a:r>
          </a:p>
          <a:p>
            <a:pPr>
              <a:buFont typeface="Arial" pitchFamily="34" charset="0"/>
              <a:buChar char="•"/>
            </a:pPr>
            <a:r>
              <a:rPr lang="en-US" sz="1100" dirty="0"/>
              <a:t> Rifle / Archery	(BSA Range Personnel) </a:t>
            </a:r>
          </a:p>
        </p:txBody>
      </p:sp>
      <p:sp>
        <p:nvSpPr>
          <p:cNvPr id="10" name="TextBox 9">
            <a:extLst>
              <a:ext uri="{FF2B5EF4-FFF2-40B4-BE49-F238E27FC236}">
                <a16:creationId xmlns:a16="http://schemas.microsoft.com/office/drawing/2014/main" id="{79CD8DAA-9732-B540-B0F1-903D23396F1F}"/>
              </a:ext>
            </a:extLst>
          </p:cNvPr>
          <p:cNvSpPr txBox="1"/>
          <p:nvPr/>
        </p:nvSpPr>
        <p:spPr>
          <a:xfrm>
            <a:off x="5365008" y="1423356"/>
            <a:ext cx="1239442" cy="900246"/>
          </a:xfrm>
          <a:prstGeom prst="rect">
            <a:avLst/>
          </a:prstGeom>
          <a:noFill/>
          <a:ln>
            <a:solidFill>
              <a:schemeClr val="accent1"/>
            </a:solidFill>
          </a:ln>
        </p:spPr>
        <p:txBody>
          <a:bodyPr wrap="none" rtlCol="0">
            <a:spAutoFit/>
          </a:bodyPr>
          <a:lstStyle/>
          <a:p>
            <a:r>
              <a:rPr lang="en-US" sz="1050" dirty="0"/>
              <a:t>U1 TW, CHS, Grundy</a:t>
            </a:r>
          </a:p>
          <a:p>
            <a:r>
              <a:rPr lang="en-US" sz="1050" dirty="0"/>
              <a:t>U2 Jefferson &amp; WHS</a:t>
            </a:r>
          </a:p>
          <a:p>
            <a:r>
              <a:rPr lang="en-US" sz="1050" dirty="0"/>
              <a:t>U3  Greene &amp; BHS</a:t>
            </a:r>
          </a:p>
          <a:p>
            <a:r>
              <a:rPr lang="en-US" sz="1050" dirty="0"/>
              <a:t>U4  MHS &amp; Corbin</a:t>
            </a:r>
          </a:p>
          <a:p>
            <a:r>
              <a:rPr lang="en-US" sz="1050" dirty="0"/>
              <a:t>U5 TNHS, SHHS</a:t>
            </a:r>
          </a:p>
        </p:txBody>
      </p:sp>
      <p:sp>
        <p:nvSpPr>
          <p:cNvPr id="12" name="TextBox 11">
            <a:extLst>
              <a:ext uri="{FF2B5EF4-FFF2-40B4-BE49-F238E27FC236}">
                <a16:creationId xmlns:a16="http://schemas.microsoft.com/office/drawing/2014/main" id="{819FA023-A3AB-B142-8D01-521F18B88AAA}"/>
              </a:ext>
            </a:extLst>
          </p:cNvPr>
          <p:cNvSpPr txBox="1"/>
          <p:nvPr/>
        </p:nvSpPr>
        <p:spPr>
          <a:xfrm>
            <a:off x="7022512" y="1404120"/>
            <a:ext cx="1319592" cy="938719"/>
          </a:xfrm>
          <a:prstGeom prst="rect">
            <a:avLst/>
          </a:prstGeom>
          <a:noFill/>
        </p:spPr>
        <p:txBody>
          <a:bodyPr wrap="none" rtlCol="0">
            <a:spAutoFit/>
          </a:bodyPr>
          <a:lstStyle/>
          <a:p>
            <a:r>
              <a:rPr lang="en-US" sz="1100" dirty="0"/>
              <a:t>U1 - Flags </a:t>
            </a:r>
          </a:p>
          <a:p>
            <a:r>
              <a:rPr lang="en-US" sz="1100" dirty="0"/>
              <a:t>U2 – Store Area</a:t>
            </a:r>
          </a:p>
          <a:p>
            <a:r>
              <a:rPr lang="en-US" sz="1100" dirty="0"/>
              <a:t>U3 - HQ Bathhouse</a:t>
            </a:r>
          </a:p>
          <a:p>
            <a:r>
              <a:rPr lang="en-US" sz="1100" dirty="0"/>
              <a:t>U4 - Pool Latrine</a:t>
            </a:r>
          </a:p>
          <a:p>
            <a:r>
              <a:rPr lang="en-US" sz="1100" dirty="0"/>
              <a:t>U5 – Chow Hall Area</a:t>
            </a:r>
          </a:p>
        </p:txBody>
      </p:sp>
    </p:spTree>
    <p:extLst>
      <p:ext uri="{BB962C8B-B14F-4D97-AF65-F5344CB8AC3E}">
        <p14:creationId xmlns:p14="http://schemas.microsoft.com/office/powerpoint/2010/main" val="28769133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7493</TotalTime>
  <Words>1923</Words>
  <Application>Microsoft Office PowerPoint</Application>
  <PresentationFormat>Widescreen</PresentationFormat>
  <Paragraphs>269</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Bell MT</vt:lpstr>
      <vt:lpstr>Calibri</vt:lpstr>
      <vt:lpstr>Impact</vt:lpstr>
      <vt:lpstr>Main Event</vt:lpstr>
      <vt:lpstr>JCLC 2020</vt:lpstr>
      <vt:lpstr>Intro </vt:lpstr>
      <vt:lpstr>Directions from SHHS to Camp Davey Crockett</vt:lpstr>
      <vt:lpstr>Camp Guidelines  page 1</vt:lpstr>
      <vt:lpstr>Camp Guidelines  page 2</vt:lpstr>
      <vt:lpstr>Camp Guidelines  page 3</vt:lpstr>
      <vt:lpstr>Drop Off and Pick up Procedures</vt:lpstr>
      <vt:lpstr>PowerPoint Presentation</vt:lpstr>
      <vt:lpstr>Friday Competition Schedule</vt:lpstr>
      <vt:lpstr>PowerPoint Presentation</vt:lpstr>
      <vt:lpstr>Living Conditions</vt:lpstr>
      <vt:lpstr>PowerPoint Presentation</vt:lpstr>
      <vt:lpstr>Packing list </vt:lpstr>
      <vt:lpstr>PowerPoint Presentation</vt:lpstr>
      <vt:lpstr>Contraband items</vt:lpstr>
      <vt:lpstr>PowerPoint Presentation</vt:lpstr>
    </vt:vector>
  </TitlesOfParts>
  <Company>Johnson City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JCLC 2019</dc:title>
  <dc:creator>Ross, Jeremiah</dc:creator>
  <cp:lastModifiedBy>Ross, Jeremiah</cp:lastModifiedBy>
  <cp:revision>45</cp:revision>
  <dcterms:created xsi:type="dcterms:W3CDTF">2019-04-12T11:18:22Z</dcterms:created>
  <dcterms:modified xsi:type="dcterms:W3CDTF">2020-03-10T20:52:00Z</dcterms:modified>
</cp:coreProperties>
</file>